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1pPr>
    <a:lvl2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2pPr>
    <a:lvl3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3pPr>
    <a:lvl4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4pPr>
    <a:lvl5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5pPr>
    <a:lvl6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6pPr>
    <a:lvl7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7pPr>
    <a:lvl8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8pPr>
    <a:lvl9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 Id="rId3" Type="http://schemas.openxmlformats.org/officeDocument/2006/relationships/hyperlink" Target="https://www.youtube.com/watch?v=fdoZEhCn2Y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Sept 15th Stopped on this slide.</a:t>
            </a:r>
          </a:p>
          <a:p>
            <a:pPr/>
          </a:p>
          <a:p>
            <a:pPr/>
            <a:r>
              <a:t>- Begin class with Youtube video….  </a:t>
            </a:r>
            <a:r>
              <a:rPr u="sng">
                <a:hlinkClick r:id="rId3" invalidUrl="" action="" tgtFrame="" tooltip="" history="1" highlightClick="0" endSnd="0"/>
              </a:rPr>
              <a:t>https://www.youtube.com/watch?v=fdoZEhCn2YE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1778000" y="3657600"/>
            <a:ext cx="20828000" cy="3568700"/>
          </a:xfrm>
          <a:prstGeom prst="rect">
            <a:avLst/>
          </a:prstGeom>
        </p:spPr>
        <p:txBody>
          <a:bodyPr anchor="b"/>
          <a:lstStyle/>
          <a:p>
            <a:pPr/>
            <a:r>
              <a:t>Title Text</a:t>
            </a:r>
          </a:p>
        </p:txBody>
      </p:sp>
      <p:sp>
        <p:nvSpPr>
          <p:cNvPr id="12" name="Body Level One…"/>
          <p:cNvSpPr txBox="1"/>
          <p:nvPr>
            <p:ph type="body" sz="quarter" idx="1"/>
          </p:nvPr>
        </p:nvSpPr>
        <p:spPr>
          <a:xfrm>
            <a:off x="1778000" y="7327900"/>
            <a:ext cx="20828000" cy="1892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Type a quote here.”"/>
          <p:cNvSpPr txBox="1"/>
          <p:nvPr>
            <p:ph type="body" sz="quarter" idx="21"/>
          </p:nvPr>
        </p:nvSpPr>
        <p:spPr>
          <a:xfrm>
            <a:off x="2374900" y="6405178"/>
            <a:ext cx="19621500" cy="943744"/>
          </a:xfrm>
          <a:prstGeom prst="rect">
            <a:avLst/>
          </a:prstGeom>
        </p:spPr>
        <p:txBody>
          <a:bodyPr>
            <a:spAutoFit/>
          </a:bodyPr>
          <a:lstStyle>
            <a:lvl1pPr marL="0" indent="0" algn="ctr">
              <a:spcBef>
                <a:spcPts val="3400"/>
              </a:spcBef>
              <a:buSzTx/>
              <a:buNone/>
              <a:defRPr sz="5200"/>
            </a:lvl1pPr>
          </a:lstStyle>
          <a:p>
            <a:pPr/>
            <a:r>
              <a:t>“Type a quote here.”</a:t>
            </a:r>
          </a:p>
        </p:txBody>
      </p:sp>
      <p:sp>
        <p:nvSpPr>
          <p:cNvPr id="94" name="–Johnny Appleseed"/>
          <p:cNvSpPr txBox="1"/>
          <p:nvPr>
            <p:ph type="body" sz="quarter" idx="22"/>
          </p:nvPr>
        </p:nvSpPr>
        <p:spPr>
          <a:xfrm>
            <a:off x="2374900" y="8966200"/>
            <a:ext cx="19621500" cy="711200"/>
          </a:xfrm>
          <a:prstGeom prst="rect">
            <a:avLst/>
          </a:prstGeom>
        </p:spPr>
        <p:txBody>
          <a:bodyPr anchor="t">
            <a:spAutoFit/>
          </a:bodyPr>
          <a:lstStyle>
            <a:lvl1pPr marL="0" indent="0" algn="ctr">
              <a:spcBef>
                <a:spcPts val="0"/>
              </a:spcBef>
              <a:buSzTx/>
              <a:buNone/>
              <a:defRPr sz="3200"/>
            </a:lvl1pPr>
          </a:lstStyle>
          <a:p>
            <a:pPr/>
            <a:r>
              <a:t>–Johnny Appleseed</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Close-up of a monarch caterpillar on a partially-eaten leaf"/>
          <p:cNvSpPr/>
          <p:nvPr>
            <p:ph type="pic" idx="21"/>
          </p:nvPr>
        </p:nvSpPr>
        <p:spPr>
          <a:xfrm>
            <a:off x="2247" y="-939800"/>
            <a:ext cx="24384005" cy="16827500"/>
          </a:xfrm>
          <a:prstGeom prst="rect">
            <a:avLst/>
          </a:prstGeom>
          <a:ln w="88900"/>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Close-up of a monarch caterpillar on a partially-eaten leaf"/>
          <p:cNvSpPr/>
          <p:nvPr>
            <p:ph type="pic" idx="21"/>
          </p:nvPr>
        </p:nvSpPr>
        <p:spPr>
          <a:xfrm>
            <a:off x="889000" y="-1625600"/>
            <a:ext cx="20332700" cy="14109700"/>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1778000" y="9550400"/>
            <a:ext cx="20828000" cy="2120900"/>
          </a:xfrm>
          <a:prstGeom prst="rect">
            <a:avLst/>
          </a:prstGeom>
        </p:spPr>
        <p:txBody>
          <a:bodyPr/>
          <a:lstStyle/>
          <a:p>
            <a:pPr/>
            <a:r>
              <a:t>Title Text</a:t>
            </a:r>
          </a:p>
        </p:txBody>
      </p:sp>
      <p:sp>
        <p:nvSpPr>
          <p:cNvPr id="22" name="Body Level One…"/>
          <p:cNvSpPr txBox="1"/>
          <p:nvPr>
            <p:ph type="body" sz="quarter" idx="1"/>
          </p:nvPr>
        </p:nvSpPr>
        <p:spPr>
          <a:xfrm>
            <a:off x="1778000" y="11785600"/>
            <a:ext cx="20828000" cy="13462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5067300"/>
            <a:ext cx="20828000" cy="35687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Close-up of a monarch caterpillar on a partially-eaten leaf"/>
          <p:cNvSpPr/>
          <p:nvPr>
            <p:ph type="pic" idx="21"/>
          </p:nvPr>
        </p:nvSpPr>
        <p:spPr>
          <a:xfrm>
            <a:off x="7785100" y="114300"/>
            <a:ext cx="17195800" cy="11866894"/>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1574800" y="1854200"/>
            <a:ext cx="10858500" cy="4826000"/>
          </a:xfrm>
          <a:prstGeom prst="rect">
            <a:avLst/>
          </a:prstGeom>
        </p:spPr>
        <p:txBody>
          <a:bodyPr anchor="b"/>
          <a:lstStyle/>
          <a:p>
            <a:pPr/>
            <a:r>
              <a:t>Title Text</a:t>
            </a:r>
          </a:p>
        </p:txBody>
      </p:sp>
      <p:sp>
        <p:nvSpPr>
          <p:cNvPr id="40" name="Body Level One…"/>
          <p:cNvSpPr txBox="1"/>
          <p:nvPr>
            <p:ph type="body" sz="quarter" idx="1"/>
          </p:nvPr>
        </p:nvSpPr>
        <p:spPr>
          <a:xfrm>
            <a:off x="1574800" y="6692900"/>
            <a:ext cx="10858500" cy="5067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xfrm>
            <a:off x="1778000" y="3898900"/>
            <a:ext cx="208280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Close-up of a monarch caterpillar on a partially-eaten leaf"/>
          <p:cNvSpPr/>
          <p:nvPr>
            <p:ph type="pic" sz="half" idx="21"/>
          </p:nvPr>
        </p:nvSpPr>
        <p:spPr>
          <a:xfrm>
            <a:off x="10629900" y="3136398"/>
            <a:ext cx="13843000" cy="9553114"/>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xfrm>
            <a:off x="1778000" y="952500"/>
            <a:ext cx="20828000" cy="2286000"/>
          </a:xfrm>
          <a:prstGeom prst="rect">
            <a:avLst/>
          </a:prstGeom>
        </p:spPr>
        <p:txBody>
          <a:bodyPr/>
          <a:lstStyle/>
          <a:p>
            <a:pPr/>
            <a:r>
              <a:t>Title Text</a:t>
            </a:r>
          </a:p>
        </p:txBody>
      </p:sp>
      <p:sp>
        <p:nvSpPr>
          <p:cNvPr id="67" name="Body Level One…"/>
          <p:cNvSpPr txBox="1"/>
          <p:nvPr>
            <p:ph type="body" sz="half" idx="1"/>
          </p:nvPr>
        </p:nvSpPr>
        <p:spPr>
          <a:xfrm>
            <a:off x="1778000" y="3378200"/>
            <a:ext cx="10007600" cy="9118600"/>
          </a:xfrm>
          <a:prstGeom prst="rect">
            <a:avLst/>
          </a:prstGeom>
        </p:spPr>
        <p:txBody>
          <a:bodyPr/>
          <a:lstStyle>
            <a:lvl1pPr marL="660399" indent="-660399">
              <a:spcBef>
                <a:spcPts val="3200"/>
              </a:spcBef>
              <a:buBlip>
                <a:blip r:embed="rId2"/>
              </a:buBlip>
              <a:defRPr sz="4400"/>
            </a:lvl1pPr>
            <a:lvl2pPr marL="1320800" indent="-660400">
              <a:spcBef>
                <a:spcPts val="3200"/>
              </a:spcBef>
              <a:buBlip>
                <a:blip r:embed="rId2"/>
              </a:buBlip>
              <a:defRPr sz="4400"/>
            </a:lvl2pPr>
            <a:lvl3pPr marL="1981200" indent="-660400">
              <a:spcBef>
                <a:spcPts val="3200"/>
              </a:spcBef>
              <a:buBlip>
                <a:blip r:embed="rId2"/>
              </a:buBlip>
              <a:defRPr sz="4400"/>
            </a:lvl3pPr>
            <a:lvl4pPr marL="2641600" indent="-660400">
              <a:spcBef>
                <a:spcPts val="3200"/>
              </a:spcBef>
              <a:buBlip>
                <a:blip r:embed="rId2"/>
              </a:buBlip>
              <a:defRPr sz="4400"/>
            </a:lvl4pPr>
            <a:lvl5pPr marL="3302000" indent="-660400">
              <a:spcBef>
                <a:spcPts val="3200"/>
              </a:spcBef>
              <a:buBlip>
                <a:blip r:embed="rId2"/>
              </a:buBlip>
              <a:defRPr sz="44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1991452" y="13008841"/>
            <a:ext cx="508351" cy="567459"/>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Portrait photo of a butterfly on a green leaf"/>
          <p:cNvSpPr/>
          <p:nvPr>
            <p:ph type="pic" sz="quarter" idx="21"/>
          </p:nvPr>
        </p:nvSpPr>
        <p:spPr>
          <a:xfrm>
            <a:off x="15327675" y="6674745"/>
            <a:ext cx="8902514" cy="5912435"/>
          </a:xfrm>
          <a:prstGeom prst="rect">
            <a:avLst/>
          </a:prstGeom>
          <a:ln w="9525">
            <a:round/>
          </a:ln>
        </p:spPr>
        <p:txBody>
          <a:bodyPr lIns="91439" tIns="45719" rIns="91439" bIns="45719" anchor="t">
            <a:noAutofit/>
          </a:bodyPr>
          <a:lstStyle/>
          <a:p>
            <a:pPr/>
          </a:p>
        </p:txBody>
      </p:sp>
      <p:sp>
        <p:nvSpPr>
          <p:cNvPr id="84" name="Close-up of an orange butterfly perched on a person’s hand in the grass"/>
          <p:cNvSpPr/>
          <p:nvPr>
            <p:ph type="pic" sz="half" idx="22"/>
          </p:nvPr>
        </p:nvSpPr>
        <p:spPr>
          <a:xfrm rot="21600000">
            <a:off x="15779078" y="-2308725"/>
            <a:ext cx="7408334" cy="9423401"/>
          </a:xfrm>
          <a:prstGeom prst="rect">
            <a:avLst/>
          </a:prstGeom>
          <a:ln w="9525">
            <a:round/>
          </a:ln>
        </p:spPr>
        <p:txBody>
          <a:bodyPr lIns="91439" tIns="45719" rIns="91439" bIns="45719" anchor="t">
            <a:noAutofit/>
          </a:bodyPr>
          <a:lstStyle/>
          <a:p>
            <a:pPr/>
          </a:p>
        </p:txBody>
      </p:sp>
      <p:sp>
        <p:nvSpPr>
          <p:cNvPr id="85" name="Close-up of a monarch caterpillar on a partially-eaten leaf"/>
          <p:cNvSpPr/>
          <p:nvPr>
            <p:ph type="pic" idx="23"/>
          </p:nvPr>
        </p:nvSpPr>
        <p:spPr>
          <a:xfrm rot="21600000">
            <a:off x="-3606800" y="-1397000"/>
            <a:ext cx="22745700" cy="15786101"/>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1778000" y="1498600"/>
            <a:ext cx="20828000" cy="1071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778000" y="355600"/>
            <a:ext cx="20828000" cy="349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11936944" y="13008841"/>
            <a:ext cx="508351" cy="567459"/>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b="0" baseline="0" cap="none" i="0" spc="0" strike="noStrike" sz="10000" u="none">
          <a:solidFill>
            <a:srgbClr val="FFFFFF"/>
          </a:solidFill>
          <a:uFillTx/>
          <a:latin typeface="+mn-lt"/>
          <a:ea typeface="+mn-ea"/>
          <a:cs typeface="+mn-cs"/>
          <a:sym typeface="Chalkduster"/>
        </a:defRPr>
      </a:lvl9pPr>
    </p:titleStyle>
    <p:bodyStyle>
      <a:lvl1pPr marL="762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3"/>
        </a:buBlip>
        <a:tabLst/>
        <a:defRPr b="0" baseline="0" cap="none" i="0" spc="0" strike="noStrike" sz="5000" u="none">
          <a:solidFill>
            <a:srgbClr val="FFFFFF"/>
          </a:solidFill>
          <a:uFillTx/>
          <a:latin typeface="+mn-lt"/>
          <a:ea typeface="+mn-ea"/>
          <a:cs typeface="+mn-cs"/>
          <a:sym typeface="Chalkduster"/>
        </a:defRPr>
      </a:lvl9pPr>
    </p:bodyStyle>
    <p:otherStyle>
      <a:lvl1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halkduste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www.vatican.va/content/john-paul-ii/en/encyclicals/documents/hf_jp-ii_enc_14091998_fides-et-ratio.html" TargetMode="External"/><Relationship Id="rId4" Type="http://schemas.openxmlformats.org/officeDocument/2006/relationships/hyperlink" Target="https://www3.nd.edu/~afreddos/papers/fides-et-ratio-notes.htm" TargetMode="External"/><Relationship Id="rId5" Type="http://schemas.openxmlformats.org/officeDocument/2006/relationships/hyperlink" Target="https://blogs.shu.edu/theologyofscience/files/2021/10/Summary-of-Fides-et-Ratio-Catholic-Theology-of-Science.pdf"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Fides et Ratio"/>
          <p:cNvSpPr txBox="1"/>
          <p:nvPr>
            <p:ph type="ctrTitle"/>
          </p:nvPr>
        </p:nvSpPr>
        <p:spPr>
          <a:prstGeom prst="rect">
            <a:avLst/>
          </a:prstGeom>
        </p:spPr>
        <p:txBody>
          <a:bodyPr/>
          <a:lstStyle>
            <a:lvl1pPr>
              <a:defRPr>
                <a:solidFill>
                  <a:srgbClr val="FFF4BA"/>
                </a:solidFill>
              </a:defRPr>
            </a:lvl1pPr>
          </a:lstStyle>
          <a:p>
            <a:pPr/>
            <a:r>
              <a:t>Fides et Ratio</a:t>
            </a:r>
          </a:p>
        </p:txBody>
      </p:sp>
      <p:sp>
        <p:nvSpPr>
          <p:cNvPr id="120" name="Introduction - “Know Yourself”"/>
          <p:cNvSpPr txBox="1"/>
          <p:nvPr>
            <p:ph type="subTitle" sz="quarter" idx="1"/>
          </p:nvPr>
        </p:nvSpPr>
        <p:spPr>
          <a:prstGeom prst="rect">
            <a:avLst/>
          </a:prstGeom>
        </p:spPr>
        <p:txBody>
          <a:bodyPr/>
          <a:lstStyle/>
          <a:p>
            <a:pPr/>
            <a:r>
              <a:t>Introduction - “Know Yourself”</a:t>
            </a:r>
          </a:p>
        </p:txBody>
      </p:sp>
      <p:sp>
        <p:nvSpPr>
          <p:cNvPr id="121" name="Most notes are my own, some reflections are from the commentary by Freddoso, Univ. of Notre Dame, as ** indicated"/>
          <p:cNvSpPr txBox="1"/>
          <p:nvPr/>
        </p:nvSpPr>
        <p:spPr>
          <a:xfrm>
            <a:off x="4874252" y="13031420"/>
            <a:ext cx="13982645" cy="4164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vl1pPr>
          </a:lstStyle>
          <a:p>
            <a:pPr/>
            <a:r>
              <a:t>Most notes are my own, some reflections are from the commentary by Freddoso, Univ. of Notre Dame, as ** indicated</a:t>
            </a:r>
          </a:p>
        </p:txBody>
      </p:sp>
      <p:sp>
        <p:nvSpPr>
          <p:cNvPr id="122" name="Lecture notes by…"/>
          <p:cNvSpPr txBox="1"/>
          <p:nvPr/>
        </p:nvSpPr>
        <p:spPr>
          <a:xfrm>
            <a:off x="9347925" y="11780136"/>
            <a:ext cx="6112504" cy="118891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t>Lecture notes by</a:t>
            </a:r>
          </a:p>
          <a:p>
            <a:pPr>
              <a:defRPr sz="2900"/>
            </a:pPr>
            <a:r>
              <a:t>Rev. Joseph R. Sund MA MDiv</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alvation in History"/>
          <p:cNvSpPr txBox="1"/>
          <p:nvPr>
            <p:ph type="title"/>
          </p:nvPr>
        </p:nvSpPr>
        <p:spPr>
          <a:prstGeom prst="rect">
            <a:avLst/>
          </a:prstGeom>
        </p:spPr>
        <p:txBody>
          <a:bodyPr/>
          <a:lstStyle/>
          <a:p>
            <a:pPr/>
            <a:r>
              <a:t>Salvation in History </a:t>
            </a:r>
          </a:p>
        </p:txBody>
      </p:sp>
      <p:sp>
        <p:nvSpPr>
          <p:cNvPr id="152" name="“God’s revelation is therefore immersed in time and history. Jesus took flesh in the ‘fullness of time’ (Gal4:4) …. In Christianity time has a fundamental importance.” (Bot 19-20)…"/>
          <p:cNvSpPr txBox="1"/>
          <p:nvPr>
            <p:ph type="body" idx="1"/>
          </p:nvPr>
        </p:nvSpPr>
        <p:spPr>
          <a:prstGeom prst="rect">
            <a:avLst/>
          </a:prstGeom>
        </p:spPr>
        <p:txBody>
          <a:bodyPr/>
          <a:lstStyle/>
          <a:p>
            <a:pPr>
              <a:buBlip>
                <a:blip r:embed="rId2"/>
              </a:buBlip>
            </a:pPr>
            <a:r>
              <a:t>“God’s revelation is therefore immersed in time and history. Jesus took flesh in the ‘fullness of time’ (Gal4:4) …. In Christianity time has a fundamental importance.” (Bot 19-20)</a:t>
            </a:r>
          </a:p>
          <a:p>
            <a:pPr>
              <a:buBlip>
                <a:blip r:embed="rId2"/>
              </a:buBlip>
            </a:pPr>
            <a:r>
              <a:rPr u="sng"/>
              <a:t>Read page 20 </a:t>
            </a:r>
            <a:r>
              <a:t>beginning “The truth about himself…” to “and finally his sending of the Spirit of Truth.”</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God’s work in History."/>
          <p:cNvSpPr txBox="1"/>
          <p:nvPr>
            <p:ph type="title"/>
          </p:nvPr>
        </p:nvSpPr>
        <p:spPr>
          <a:prstGeom prst="rect">
            <a:avLst/>
          </a:prstGeom>
        </p:spPr>
        <p:txBody>
          <a:bodyPr/>
          <a:lstStyle/>
          <a:p>
            <a:pPr/>
            <a:r>
              <a:t>God’s work in History.</a:t>
            </a:r>
          </a:p>
        </p:txBody>
      </p:sp>
      <p:sp>
        <p:nvSpPr>
          <p:cNvPr id="155" name="“History therefore become the arena where we see what God does for humanity. God comes to us in the things we know best and can verify most easily, the things of our everyday life. Apart from which we cannon understand ourselves.…"/>
          <p:cNvSpPr txBox="1"/>
          <p:nvPr>
            <p:ph type="body" idx="1"/>
          </p:nvPr>
        </p:nvSpPr>
        <p:spPr>
          <a:prstGeom prst="rect">
            <a:avLst/>
          </a:prstGeom>
        </p:spPr>
        <p:txBody>
          <a:bodyPr/>
          <a:lstStyle/>
          <a:p>
            <a:pPr>
              <a:buBlip>
                <a:blip r:embed="rId2"/>
              </a:buBlip>
            </a:pPr>
            <a:r>
              <a:t>“History therefore become the arena where we see what God does for humanity. God comes to us in the things we know best and can verify most easily, the things of our everyday life. Apart from which we cannon understand ourselves.</a:t>
            </a:r>
          </a:p>
          <a:p>
            <a:pPr>
              <a:buBlip>
                <a:blip r:embed="rId2"/>
              </a:buBlip>
            </a:pPr>
            <a:r>
              <a:t>(Reflect on this a bit…. Can you think of ordinary moments of life in which God has made himself known for you?)</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Reason before Mystery"/>
          <p:cNvSpPr txBox="1"/>
          <p:nvPr>
            <p:ph type="title"/>
          </p:nvPr>
        </p:nvSpPr>
        <p:spPr>
          <a:prstGeom prst="rect">
            <a:avLst/>
          </a:prstGeom>
        </p:spPr>
        <p:txBody>
          <a:bodyPr/>
          <a:lstStyle/>
          <a:p>
            <a:pPr/>
            <a:r>
              <a:t>Reason before Mystery</a:t>
            </a:r>
          </a:p>
        </p:txBody>
      </p:sp>
      <p:sp>
        <p:nvSpPr>
          <p:cNvPr id="158" name="Our vision of God is always fragmentary, and impaired by the limits of our understanding.…"/>
          <p:cNvSpPr txBox="1"/>
          <p:nvPr>
            <p:ph type="body" idx="1"/>
          </p:nvPr>
        </p:nvSpPr>
        <p:spPr>
          <a:prstGeom prst="rect">
            <a:avLst/>
          </a:prstGeom>
        </p:spPr>
        <p:txBody>
          <a:bodyPr/>
          <a:lstStyle/>
          <a:p>
            <a:pPr marL="594360" indent="-594360" defTabSz="505205">
              <a:spcBef>
                <a:spcPts val="3900"/>
              </a:spcBef>
              <a:buBlip>
                <a:blip r:embed="rId3"/>
              </a:buBlip>
              <a:defRPr sz="3900"/>
            </a:pPr>
            <a:r>
              <a:t>Our vision of God is always fragmentary, and impaired by the limits of our understanding.</a:t>
            </a:r>
          </a:p>
          <a:p>
            <a:pPr marL="594360" indent="-594360" defTabSz="505205">
              <a:spcBef>
                <a:spcPts val="3900"/>
              </a:spcBef>
              <a:buBlip>
                <a:blip r:embed="rId3"/>
              </a:buBlip>
              <a:defRPr sz="3900"/>
            </a:pPr>
            <a:r>
              <a:t>“Received in the mode of the receiver.”</a:t>
            </a:r>
          </a:p>
          <a:p>
            <a:pPr marL="594360" indent="-594360" defTabSz="505205">
              <a:spcBef>
                <a:spcPts val="3900"/>
              </a:spcBef>
              <a:buBlip>
                <a:blip r:embed="rId3"/>
              </a:buBlip>
              <a:defRPr sz="3900"/>
            </a:pPr>
            <a:r>
              <a:t>This is why we study and learn theology. To allow our minds to be more open to truth.</a:t>
            </a:r>
          </a:p>
          <a:p>
            <a:pPr marL="594360" indent="-594360" defTabSz="505205">
              <a:spcBef>
                <a:spcPts val="3900"/>
              </a:spcBef>
              <a:buBlip>
                <a:blip r:embed="rId3"/>
              </a:buBlip>
              <a:defRPr sz="3900"/>
            </a:pPr>
            <a:r>
              <a:t>“This is why the Church has always considered the act of entrusting oneself to God to be the most fundamental decision which engages the whole person. In that act, the intellect and the will display their spiritual nature, enabling the subject to act in a way which realizes personal freedom TO THE FULL.</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Mystery is not Destroyed"/>
          <p:cNvSpPr txBox="1"/>
          <p:nvPr>
            <p:ph type="title"/>
          </p:nvPr>
        </p:nvSpPr>
        <p:spPr>
          <a:prstGeom prst="rect">
            <a:avLst/>
          </a:prstGeom>
        </p:spPr>
        <p:txBody>
          <a:bodyPr/>
          <a:lstStyle/>
          <a:p>
            <a:pPr/>
            <a:r>
              <a:t>Mystery is not Destroyed</a:t>
            </a:r>
          </a:p>
        </p:txBody>
      </p:sp>
      <p:sp>
        <p:nvSpPr>
          <p:cNvPr id="163" name="The knowledge proper to faith does not destroy the mystery; it only reveals it more, showing how necessary it is for peoples lives.…"/>
          <p:cNvSpPr txBox="1"/>
          <p:nvPr>
            <p:ph type="body" idx="1"/>
          </p:nvPr>
        </p:nvSpPr>
        <p:spPr>
          <a:prstGeom prst="rect">
            <a:avLst/>
          </a:prstGeom>
        </p:spPr>
        <p:txBody>
          <a:bodyPr/>
          <a:lstStyle/>
          <a:p>
            <a:pPr>
              <a:buBlip>
                <a:blip r:embed="rId2"/>
              </a:buBlip>
            </a:pPr>
            <a:r>
              <a:t>The knowledge proper to faith does not destroy the mystery; it only reveals it more, showing how necessary it is for peoples lives.</a:t>
            </a:r>
          </a:p>
          <a:p>
            <a:pPr>
              <a:buBlip>
                <a:blip r:embed="rId2"/>
              </a:buBlip>
            </a:pPr>
            <a:r>
              <a:t>The Holy Father uses the example of the Holy Eucharist. In which “faith will tell us Christ is present when our human senses fail.”</a:t>
            </a:r>
          </a:p>
          <a:p>
            <a:pPr>
              <a:buBlip>
                <a:blip r:embed="rId2"/>
              </a:buBlip>
            </a:pPr>
            <a:r>
              <a:t>Obedience to faith orients us.  (Read end of par 14)</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Christ becomes man, so…."/>
          <p:cNvSpPr txBox="1"/>
          <p:nvPr>
            <p:ph type="title"/>
          </p:nvPr>
        </p:nvSpPr>
        <p:spPr>
          <a:prstGeom prst="rect">
            <a:avLst/>
          </a:prstGeom>
        </p:spPr>
        <p:txBody>
          <a:bodyPr/>
          <a:lstStyle/>
          <a:p>
            <a:pPr/>
            <a:r>
              <a:t>Christ becomes man, so….</a:t>
            </a:r>
          </a:p>
        </p:txBody>
      </p:sp>
      <p:sp>
        <p:nvSpPr>
          <p:cNvPr id="166" name="The reality of Jesus Christ becoming man calls all human beings to be open to the transcendent…"/>
          <p:cNvSpPr txBox="1"/>
          <p:nvPr>
            <p:ph type="body" idx="1"/>
          </p:nvPr>
        </p:nvSpPr>
        <p:spPr>
          <a:prstGeom prst="rect">
            <a:avLst/>
          </a:prstGeom>
        </p:spPr>
        <p:txBody>
          <a:bodyPr/>
          <a:lstStyle/>
          <a:p>
            <a:pPr marL="761999" indent="-761999">
              <a:buBlip>
                <a:blip r:embed="rId2"/>
              </a:buBlip>
              <a:defRPr sz="5700"/>
            </a:pPr>
            <a:r>
              <a:t>The reality of Jesus Christ becoming man calls all human beings to be open to the transcendent </a:t>
            </a:r>
          </a:p>
          <a:p>
            <a:pPr marL="761999" indent="-761999">
              <a:buBlip>
                <a:blip r:embed="rId2"/>
              </a:buBlip>
              <a:defRPr sz="5700"/>
            </a:pPr>
            <a:r>
              <a:t>“You will know the truth, and the truth will make you free.”  (Jn 8:32)</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he ultimate purpose of human existence"/>
          <p:cNvSpPr txBox="1"/>
          <p:nvPr>
            <p:ph type="title"/>
          </p:nvPr>
        </p:nvSpPr>
        <p:spPr>
          <a:prstGeom prst="rect">
            <a:avLst/>
          </a:prstGeom>
        </p:spPr>
        <p:txBody>
          <a:bodyPr/>
          <a:lstStyle/>
          <a:p>
            <a:pPr/>
            <a:r>
              <a:t>The ultimate purpose of human existence</a:t>
            </a:r>
          </a:p>
        </p:txBody>
      </p:sp>
      <p:sp>
        <p:nvSpPr>
          <p:cNvPr id="169" name="**The ultimate purpose of personal existence, then is the theme of philosophy and theology alike. For all their differences in method and content both point to the “path of life”."/>
          <p:cNvSpPr txBox="1"/>
          <p:nvPr>
            <p:ph type="body" idx="1"/>
          </p:nvPr>
        </p:nvSpPr>
        <p:spPr>
          <a:prstGeom prst="rect">
            <a:avLst/>
          </a:prstGeom>
        </p:spPr>
        <p:txBody>
          <a:bodyPr/>
          <a:lstStyle>
            <a:lvl1pPr marL="761999" indent="-761999">
              <a:buBlip>
                <a:blip r:embed="rId2"/>
              </a:buBlip>
              <a:defRPr sz="6300"/>
            </a:lvl1pPr>
          </a:lstStyle>
          <a:p>
            <a:pPr/>
            <a:r>
              <a:t>**The ultimate purpose of personal existence, then is the theme of philosophy and theology alike. For all their differences in method and content both point to the “path of life”.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Chapter Two…"/>
          <p:cNvSpPr txBox="1"/>
          <p:nvPr>
            <p:ph type="ctrTitle"/>
          </p:nvPr>
        </p:nvSpPr>
        <p:spPr>
          <a:prstGeom prst="rect">
            <a:avLst/>
          </a:prstGeom>
        </p:spPr>
        <p:txBody>
          <a:bodyPr/>
          <a:lstStyle/>
          <a:p>
            <a:pPr>
              <a:defRPr u="sng">
                <a:solidFill>
                  <a:srgbClr val="E3FFA7"/>
                </a:solidFill>
              </a:defRPr>
            </a:pPr>
            <a:r>
              <a:t>Chapter Two</a:t>
            </a:r>
          </a:p>
          <a:p>
            <a:pPr/>
            <a:r>
              <a:t>Credo Et Intellegam</a:t>
            </a:r>
          </a:p>
        </p:txBody>
      </p:sp>
      <p:sp>
        <p:nvSpPr>
          <p:cNvPr id="172" name="Fides et Ratio…"/>
          <p:cNvSpPr txBox="1"/>
          <p:nvPr>
            <p:ph type="subTitle" sz="quarter" idx="1"/>
          </p:nvPr>
        </p:nvSpPr>
        <p:spPr>
          <a:xfrm>
            <a:off x="1631108" y="8160285"/>
            <a:ext cx="20828001" cy="1892301"/>
          </a:xfrm>
          <a:prstGeom prst="rect">
            <a:avLst/>
          </a:prstGeom>
        </p:spPr>
        <p:txBody>
          <a:bodyPr/>
          <a:lstStyle/>
          <a:p>
            <a:pPr>
              <a:defRPr>
                <a:latin typeface="Luminari"/>
                <a:ea typeface="Luminari"/>
                <a:cs typeface="Luminari"/>
                <a:sym typeface="Luminari"/>
              </a:defRPr>
            </a:pPr>
            <a:r>
              <a:t>Fides et Ratio</a:t>
            </a:r>
          </a:p>
          <a:p>
            <a:pPr>
              <a:defRPr>
                <a:latin typeface="Luminari"/>
                <a:ea typeface="Luminari"/>
                <a:cs typeface="Luminari"/>
                <a:sym typeface="Luminari"/>
              </a:defRPr>
            </a:pPr>
            <a:r>
              <a:t>Pope St. John Paul II</a:t>
            </a:r>
          </a:p>
        </p:txBody>
      </p:sp>
      <p:sp>
        <p:nvSpPr>
          <p:cNvPr id="173" name="Most notes are my own, some reflections are from the commentary by Freddoso, Univ. of Notre Dame, as ** indicated"/>
          <p:cNvSpPr txBox="1"/>
          <p:nvPr/>
        </p:nvSpPr>
        <p:spPr>
          <a:xfrm>
            <a:off x="5200678" y="13031420"/>
            <a:ext cx="13982645" cy="4164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solidFill>
                  <a:schemeClr val="accent3">
                    <a:hueOff val="-74787"/>
                    <a:lumOff val="12067"/>
                  </a:schemeClr>
                </a:solidFill>
              </a:defRPr>
            </a:lvl1pPr>
          </a:lstStyle>
          <a:p>
            <a:pPr/>
            <a:r>
              <a:t>Most notes are my own, some reflections are from the commentary by Freddoso, Univ. of Notre Dame, as ** indicated</a:t>
            </a:r>
          </a:p>
        </p:txBody>
      </p:sp>
      <p:sp>
        <p:nvSpPr>
          <p:cNvPr id="174" name="“I believe so that I may understand.”"/>
          <p:cNvSpPr txBox="1"/>
          <p:nvPr/>
        </p:nvSpPr>
        <p:spPr>
          <a:xfrm>
            <a:off x="1924891" y="7161117"/>
            <a:ext cx="20828001" cy="189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3700">
                <a:solidFill>
                  <a:srgbClr val="B1C7F4"/>
                </a:solidFill>
              </a:defRPr>
            </a:lvl1pPr>
          </a:lstStyle>
          <a:p>
            <a:pPr/>
            <a:r>
              <a:t>“I believe so that I may understand.”</a:t>
            </a:r>
          </a:p>
        </p:txBody>
      </p:sp>
      <p:sp>
        <p:nvSpPr>
          <p:cNvPr id="175" name="Lecture notes by…"/>
          <p:cNvSpPr txBox="1"/>
          <p:nvPr/>
        </p:nvSpPr>
        <p:spPr>
          <a:xfrm>
            <a:off x="9347925" y="11780136"/>
            <a:ext cx="6112504" cy="118891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t>Lecture notes by</a:t>
            </a:r>
          </a:p>
          <a:p>
            <a:pPr>
              <a:defRPr sz="2900"/>
            </a:pPr>
            <a:r>
              <a:t>Rev. Joseph R. Sund MA MDiv</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Wisdom knows all and understands all (Wis 9:11)"/>
          <p:cNvSpPr txBox="1"/>
          <p:nvPr>
            <p:ph type="title"/>
          </p:nvPr>
        </p:nvSpPr>
        <p:spPr>
          <a:prstGeom prst="rect">
            <a:avLst/>
          </a:prstGeom>
        </p:spPr>
        <p:txBody>
          <a:bodyPr/>
          <a:lstStyle/>
          <a:p>
            <a:pPr/>
            <a:r>
              <a:t>Wisdom knows all and understands all (Wis 9:11)</a:t>
            </a:r>
          </a:p>
        </p:txBody>
      </p:sp>
      <p:sp>
        <p:nvSpPr>
          <p:cNvPr id="178" name="The knowledge conferred by faith and the knowledge conferred by reason are deeply related. Scripture makes this clear.…"/>
          <p:cNvSpPr txBox="1"/>
          <p:nvPr>
            <p:ph type="body" idx="1"/>
          </p:nvPr>
        </p:nvSpPr>
        <p:spPr>
          <a:prstGeom prst="rect">
            <a:avLst/>
          </a:prstGeom>
        </p:spPr>
        <p:txBody>
          <a:bodyPr/>
          <a:lstStyle/>
          <a:p>
            <a:pPr>
              <a:buBlip>
                <a:blip r:embed="rId2"/>
              </a:buBlip>
            </a:pPr>
            <a:r>
              <a:t>The knowledge conferred by faith and the knowledge conferred by reason are deeply related. Scripture makes this clear.</a:t>
            </a:r>
          </a:p>
          <a:p>
            <a:pPr>
              <a:buBlip>
                <a:blip r:embed="rId2"/>
              </a:buBlip>
            </a:pPr>
            <a:r>
              <a:t>“Cognition fidei” and “Scientia Rationis”</a:t>
            </a:r>
          </a:p>
          <a:p>
            <a:pPr>
              <a:buBlip>
                <a:blip r:embed="rId2"/>
              </a:buBlip>
            </a:pPr>
            <a:r>
              <a:t>Read bottom of 28. (Sir 14:20-27)</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Faith intervenes…"/>
          <p:cNvSpPr txBox="1"/>
          <p:nvPr>
            <p:ph type="title"/>
          </p:nvPr>
        </p:nvSpPr>
        <p:spPr>
          <a:prstGeom prst="rect">
            <a:avLst/>
          </a:prstGeom>
        </p:spPr>
        <p:txBody>
          <a:bodyPr/>
          <a:lstStyle/>
          <a:p>
            <a:pPr/>
            <a:r>
              <a:t>Faith intervenes…</a:t>
            </a:r>
          </a:p>
        </p:txBody>
      </p:sp>
      <p:sp>
        <p:nvSpPr>
          <p:cNvPr id="181" name="“Faith intervenes not to abolish reason’s autonomy nor to reduce the score for action, but solely to bring the human being to understand that in these events is the God of Israel who acts.” (Par 16)…"/>
          <p:cNvSpPr txBox="1"/>
          <p:nvPr>
            <p:ph type="body" idx="1"/>
          </p:nvPr>
        </p:nvSpPr>
        <p:spPr>
          <a:prstGeom prst="rect">
            <a:avLst/>
          </a:prstGeom>
        </p:spPr>
        <p:txBody>
          <a:bodyPr/>
          <a:lstStyle/>
          <a:p>
            <a:pPr marL="502920" indent="-502920" defTabSz="427481">
              <a:spcBef>
                <a:spcPts val="3300"/>
              </a:spcBef>
              <a:buBlip>
                <a:blip r:embed="rId2"/>
              </a:buBlip>
              <a:defRPr sz="3300"/>
            </a:pPr>
            <a:r>
              <a:t>“Faith intervenes not to abolish reason’s autonomy nor to reduce the score for action, but solely to bring the human being to understand that in these events is the God of Israel who acts.” (Par 16)</a:t>
            </a:r>
          </a:p>
          <a:p>
            <a:pPr marL="502920" indent="-502920" defTabSz="427481">
              <a:spcBef>
                <a:spcPts val="3300"/>
              </a:spcBef>
              <a:buBlip>
                <a:blip r:embed="rId2"/>
              </a:buBlip>
              <a:defRPr sz="3300"/>
            </a:pPr>
            <a:r>
              <a:t>(It’s through faith that we are able to see the working of science and the world and be in awe that it is God behind this work.)</a:t>
            </a:r>
          </a:p>
          <a:p>
            <a:pPr marL="502920" indent="-502920" defTabSz="427481">
              <a:spcBef>
                <a:spcPts val="3300"/>
              </a:spcBef>
              <a:buBlip>
                <a:blip r:embed="rId2"/>
              </a:buBlip>
              <a:defRPr sz="3300"/>
            </a:pPr>
            <a:r>
              <a:t>The events of world and history can’t be truly known without knowing God is behind them.</a:t>
            </a:r>
          </a:p>
          <a:p>
            <a:pPr marL="502920" indent="-502920" defTabSz="427481">
              <a:spcBef>
                <a:spcPts val="3300"/>
              </a:spcBef>
              <a:buBlip>
                <a:blip r:embed="rId2"/>
              </a:buBlip>
              <a:defRPr sz="3300"/>
            </a:pPr>
            <a:r>
              <a:t>“The human mind plans the way, but the Lord directs the steps.” (Proverbs 16:9)</a:t>
            </a:r>
          </a:p>
          <a:p>
            <a:pPr marL="502920" indent="-502920" defTabSz="427481">
              <a:spcBef>
                <a:spcPts val="3300"/>
              </a:spcBef>
              <a:buBlip>
                <a:blip r:embed="rId2"/>
              </a:buBlip>
              <a:defRPr sz="3300"/>
            </a:pPr>
            <a:r>
              <a:t>Reason and faith can’t be separated without diminishing our capacity to know ourselves.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Rules for Reason"/>
          <p:cNvSpPr txBox="1"/>
          <p:nvPr>
            <p:ph type="title"/>
          </p:nvPr>
        </p:nvSpPr>
        <p:spPr>
          <a:prstGeom prst="rect">
            <a:avLst/>
          </a:prstGeom>
        </p:spPr>
        <p:txBody>
          <a:bodyPr/>
          <a:lstStyle/>
          <a:p>
            <a:pPr/>
            <a:r>
              <a:t>Rules for Reason </a:t>
            </a:r>
          </a:p>
        </p:txBody>
      </p:sp>
      <p:sp>
        <p:nvSpPr>
          <p:cNvPr id="184" name="1) Reason must realize that human knowledge is a journey which allows no rest.…"/>
          <p:cNvSpPr txBox="1"/>
          <p:nvPr>
            <p:ph type="body" idx="1"/>
          </p:nvPr>
        </p:nvSpPr>
        <p:spPr>
          <a:prstGeom prst="rect">
            <a:avLst/>
          </a:prstGeom>
        </p:spPr>
        <p:txBody>
          <a:bodyPr/>
          <a:lstStyle/>
          <a:p>
            <a:pPr>
              <a:buBlip>
                <a:blip r:embed="rId2"/>
              </a:buBlip>
            </a:pPr>
            <a:r>
              <a:t>1) Reason must realize that human knowledge is a journey which allows no rest. </a:t>
            </a:r>
          </a:p>
          <a:p>
            <a:pPr>
              <a:buBlip>
                <a:blip r:embed="rId2"/>
              </a:buBlip>
            </a:pPr>
            <a:r>
              <a:t>2) This path of knowledge is not for the proud who think that everything is the fruit of self.</a:t>
            </a:r>
          </a:p>
          <a:p>
            <a:pPr>
              <a:buBlip>
                <a:blip r:embed="rId2"/>
              </a:buBlip>
            </a:pPr>
            <a:r>
              <a:t>3) To be grounded in “Fear of God” who’s transcendence must be recognized.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Diakonia of the Truth”"/>
          <p:cNvSpPr txBox="1"/>
          <p:nvPr>
            <p:ph type="title"/>
          </p:nvPr>
        </p:nvSpPr>
        <p:spPr>
          <a:prstGeom prst="rect">
            <a:avLst/>
          </a:prstGeom>
        </p:spPr>
        <p:txBody>
          <a:bodyPr/>
          <a:lstStyle/>
          <a:p>
            <a:pPr/>
            <a:r>
              <a:t>“Diakonia of the Truth”</a:t>
            </a:r>
          </a:p>
        </p:txBody>
      </p:sp>
      <p:sp>
        <p:nvSpPr>
          <p:cNvPr id="125" name="Diakonia is the Greek word from which we get “Deacon”, it means servant.…"/>
          <p:cNvSpPr txBox="1"/>
          <p:nvPr>
            <p:ph type="body" idx="1"/>
          </p:nvPr>
        </p:nvSpPr>
        <p:spPr>
          <a:prstGeom prst="rect">
            <a:avLst/>
          </a:prstGeom>
        </p:spPr>
        <p:txBody>
          <a:bodyPr/>
          <a:lstStyle/>
          <a:p>
            <a:pPr marL="761999" indent="-761999">
              <a:buBlip>
                <a:blip r:embed="rId2"/>
              </a:buBlip>
              <a:defRPr sz="7000"/>
            </a:pPr>
            <a:r>
              <a:t>Diakonia is the Greek word from which we get “Deacon”, it means servant.</a:t>
            </a:r>
          </a:p>
          <a:p>
            <a:pPr marL="761999" indent="-761999">
              <a:buBlip>
                <a:blip r:embed="rId2"/>
              </a:buBlip>
              <a:defRPr sz="7000"/>
            </a:pPr>
            <a:r>
              <a:t>The Church, then, is the servant of the Truth.</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Reasoning about nature can lead mind to God…"/>
          <p:cNvSpPr txBox="1"/>
          <p:nvPr>
            <p:ph type="title"/>
          </p:nvPr>
        </p:nvSpPr>
        <p:spPr>
          <a:prstGeom prst="rect">
            <a:avLst/>
          </a:prstGeom>
        </p:spPr>
        <p:txBody>
          <a:bodyPr/>
          <a:lstStyle/>
          <a:p>
            <a:pPr/>
            <a:r>
              <a:t>Reasoning about nature can lead mind to God…</a:t>
            </a:r>
          </a:p>
        </p:txBody>
      </p:sp>
      <p:sp>
        <p:nvSpPr>
          <p:cNvPr id="187" name="“From the greatness and beauty of created things comes a corresponding perception of their Creator.” (Wisdom 13:5)…"/>
          <p:cNvSpPr txBox="1"/>
          <p:nvPr>
            <p:ph type="body" idx="1"/>
          </p:nvPr>
        </p:nvSpPr>
        <p:spPr>
          <a:prstGeom prst="rect">
            <a:avLst/>
          </a:prstGeom>
        </p:spPr>
        <p:txBody>
          <a:bodyPr/>
          <a:lstStyle/>
          <a:p>
            <a:pPr>
              <a:buBlip>
                <a:blip r:embed="rId2"/>
              </a:buBlip>
            </a:pPr>
            <a:r>
              <a:t>“From the greatness and beauty of created things comes a corresponding perception of their Creator.” (Wisdom 13:5)</a:t>
            </a:r>
          </a:p>
          <a:p>
            <a:pPr>
              <a:buBlip>
                <a:blip r:embed="rId2"/>
              </a:buBlip>
            </a:pPr>
            <a:r>
              <a:t>“If human beings with their intellegince fail to recognize God as creator of all, it is not because they lack the means to do so, but because their free will and their sinfulness place an impediment in the way.” (Par 19)</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ason Can Reach God"/>
          <p:cNvSpPr txBox="1"/>
          <p:nvPr>
            <p:ph type="title"/>
          </p:nvPr>
        </p:nvSpPr>
        <p:spPr>
          <a:prstGeom prst="rect">
            <a:avLst/>
          </a:prstGeom>
        </p:spPr>
        <p:txBody>
          <a:bodyPr/>
          <a:lstStyle/>
          <a:p>
            <a:pPr/>
            <a:r>
              <a:t>Reason Can Reach God</a:t>
            </a:r>
          </a:p>
        </p:txBody>
      </p:sp>
      <p:sp>
        <p:nvSpPr>
          <p:cNvPr id="190" name="“By discoursing on the data provided by the senses, reason can reach the cause which lies at the origin of all perceptible reality.” (Par 22)…"/>
          <p:cNvSpPr txBox="1"/>
          <p:nvPr>
            <p:ph type="body" idx="1"/>
          </p:nvPr>
        </p:nvSpPr>
        <p:spPr>
          <a:prstGeom prst="rect">
            <a:avLst/>
          </a:prstGeom>
        </p:spPr>
        <p:txBody>
          <a:bodyPr/>
          <a:lstStyle/>
          <a:p>
            <a:pPr>
              <a:buBlip>
                <a:blip r:embed="rId2"/>
              </a:buBlip>
            </a:pPr>
            <a:r>
              <a:t>“By discoursing on the data provided by the senses, reason can reach the cause which lies at the origin of all perceptible reality.” (Par 22)</a:t>
            </a:r>
          </a:p>
          <a:p>
            <a:pPr>
              <a:buBlip>
                <a:blip r:embed="rId2"/>
              </a:buBlip>
            </a:pPr>
            <a:r>
              <a:t>With the fall: “From that time onward the human capacity to know the truth was impaired by an aversion to the One who is the source and origin of truth” (par 22)</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Wisdom of God is foolishness to man…"/>
          <p:cNvSpPr txBox="1"/>
          <p:nvPr>
            <p:ph type="title"/>
          </p:nvPr>
        </p:nvSpPr>
        <p:spPr>
          <a:prstGeom prst="rect">
            <a:avLst/>
          </a:prstGeom>
        </p:spPr>
        <p:txBody>
          <a:bodyPr/>
          <a:lstStyle/>
          <a:p>
            <a:pPr/>
            <a:r>
              <a:t>Wisdom of God is foolishness to man…</a:t>
            </a:r>
          </a:p>
        </p:txBody>
      </p:sp>
      <p:sp>
        <p:nvSpPr>
          <p:cNvPr id="193" name="“God chose what is foolish in the word to shame the wise…; God chose what is low and despised in the world, thing that are not, to reduce to nothing things that are.” (1 Cor 1:27-28)…"/>
          <p:cNvSpPr txBox="1"/>
          <p:nvPr>
            <p:ph type="body" idx="1"/>
          </p:nvPr>
        </p:nvSpPr>
        <p:spPr>
          <a:prstGeom prst="rect">
            <a:avLst/>
          </a:prstGeom>
        </p:spPr>
        <p:txBody>
          <a:bodyPr/>
          <a:lstStyle/>
          <a:p>
            <a:pPr>
              <a:buBlip>
                <a:blip r:embed="rId2"/>
              </a:buBlip>
            </a:pPr>
            <a:r>
              <a:t>“God chose what is foolish in the word to shame the wise…; God chose what is low and despised in the world, thing that are not, to reduce to nothing things that are.” (1 Cor 1:27-28)</a:t>
            </a:r>
          </a:p>
          <a:p>
            <a:pPr>
              <a:buBlip>
                <a:blip r:embed="rId2"/>
              </a:buBlip>
            </a:pPr>
            <a:r>
              <a:t>Human wisdom can not see strength in weakness.</a:t>
            </a:r>
          </a:p>
          <a:p>
            <a:pPr>
              <a:buBlip>
                <a:blip r:embed="rId2"/>
              </a:buBlip>
            </a:pPr>
            <a:r>
              <a:t>“Reason can’t eliminate the mystery of love which the cross represents, while the cross can give to reason the ultimate answer for which it seeks.” (Par 23)</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Preaching of Christ Crucified"/>
          <p:cNvSpPr txBox="1"/>
          <p:nvPr>
            <p:ph type="title"/>
          </p:nvPr>
        </p:nvSpPr>
        <p:spPr>
          <a:prstGeom prst="rect">
            <a:avLst/>
          </a:prstGeom>
        </p:spPr>
        <p:txBody>
          <a:bodyPr/>
          <a:lstStyle/>
          <a:p>
            <a:pPr/>
            <a:r>
              <a:t>Preaching of Christ Crucified</a:t>
            </a:r>
          </a:p>
        </p:txBody>
      </p:sp>
      <p:sp>
        <p:nvSpPr>
          <p:cNvPr id="196" name="“The preaching of Christ crucified and risen is the reef upon which the link between faith an philosophy can break up, but it is also the reef beyond which the two can set forth upon the boundless ocean of truth. Here we see not only the border between r"/>
          <p:cNvSpPr txBox="1"/>
          <p:nvPr>
            <p:ph type="body" idx="1"/>
          </p:nvPr>
        </p:nvSpPr>
        <p:spPr>
          <a:prstGeom prst="rect">
            <a:avLst/>
          </a:prstGeom>
        </p:spPr>
        <p:txBody>
          <a:bodyPr/>
          <a:lstStyle>
            <a:lvl1pPr>
              <a:buBlip>
                <a:blip r:embed="rId2"/>
              </a:buBlip>
            </a:lvl1pPr>
          </a:lstStyle>
          <a:p>
            <a:pPr/>
            <a:r>
              <a:t>“The preaching of Christ crucified and risen is the reef upon which the link between faith an philosophy can break up, but it is also the reef beyond which the two can set forth upon the boundless ocean of truth. Here we see not only the border between reason and faith, but also the space where the two meet.”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Recap so far… (The big points)"/>
          <p:cNvSpPr txBox="1"/>
          <p:nvPr>
            <p:ph type="title"/>
          </p:nvPr>
        </p:nvSpPr>
        <p:spPr>
          <a:xfrm>
            <a:off x="1900620" y="361950"/>
            <a:ext cx="20828001" cy="3492500"/>
          </a:xfrm>
          <a:prstGeom prst="rect">
            <a:avLst/>
          </a:prstGeom>
        </p:spPr>
        <p:txBody>
          <a:bodyPr/>
          <a:lstStyle/>
          <a:p>
            <a:pPr/>
            <a:r>
              <a:t>Recap so far… (The big points)</a:t>
            </a:r>
          </a:p>
        </p:txBody>
      </p:sp>
      <p:sp>
        <p:nvSpPr>
          <p:cNvPr id="199" name="(Intro) There is universal truth that can be known by reason and faith is not opposed to this but works together.…"/>
          <p:cNvSpPr txBox="1"/>
          <p:nvPr>
            <p:ph type="body" idx="1"/>
          </p:nvPr>
        </p:nvSpPr>
        <p:spPr>
          <a:xfrm>
            <a:off x="1497724" y="4424417"/>
            <a:ext cx="20828001" cy="8039101"/>
          </a:xfrm>
          <a:prstGeom prst="rect">
            <a:avLst/>
          </a:prstGeom>
        </p:spPr>
        <p:txBody>
          <a:bodyPr/>
          <a:lstStyle/>
          <a:p>
            <a:pPr marL="533400" indent="-533400" defTabSz="453390">
              <a:spcBef>
                <a:spcPts val="3500"/>
              </a:spcBef>
              <a:buBlip>
                <a:blip r:embed="rId2"/>
              </a:buBlip>
              <a:defRPr sz="3500">
                <a:solidFill>
                  <a:srgbClr val="F2FFB5"/>
                </a:solidFill>
              </a:defRPr>
            </a:pPr>
            <a:r>
              <a:rPr>
                <a:solidFill>
                  <a:schemeClr val="accent5"/>
                </a:solidFill>
              </a:rPr>
              <a:t>(Intro) </a:t>
            </a:r>
            <a:r>
              <a:t>There is universal truth that can be known by reason and faith is not opposed to this but works together.</a:t>
            </a:r>
          </a:p>
          <a:p>
            <a:pPr marL="533400" indent="-533400" defTabSz="453390">
              <a:spcBef>
                <a:spcPts val="3500"/>
              </a:spcBef>
              <a:buBlip>
                <a:blip r:embed="rId2"/>
              </a:buBlip>
              <a:defRPr sz="3500">
                <a:solidFill>
                  <a:srgbClr val="F2FFB5"/>
                </a:solidFill>
              </a:defRPr>
            </a:pPr>
            <a:r>
              <a:rPr>
                <a:solidFill>
                  <a:srgbClr val="FF7169"/>
                </a:solidFill>
              </a:rPr>
              <a:t>(1)</a:t>
            </a:r>
            <a:r>
              <a:t> Revelation goes beyond reason, and is a free gift given to us by God.</a:t>
            </a:r>
          </a:p>
          <a:p>
            <a:pPr marL="533400" indent="-533400" defTabSz="453390">
              <a:spcBef>
                <a:spcPts val="3500"/>
              </a:spcBef>
              <a:buBlip>
                <a:blip r:embed="rId2"/>
              </a:buBlip>
              <a:defRPr sz="3500">
                <a:solidFill>
                  <a:srgbClr val="F2FFB5"/>
                </a:solidFill>
              </a:defRPr>
            </a:pPr>
            <a:r>
              <a:rPr>
                <a:solidFill>
                  <a:schemeClr val="accent5"/>
                </a:solidFill>
              </a:rPr>
              <a:t>(2)</a:t>
            </a:r>
            <a:r>
              <a:rPr>
                <a:solidFill>
                  <a:schemeClr val="accent5">
                    <a:hueOff val="457874"/>
                    <a:satOff val="-29218"/>
                    <a:lumOff val="-29125"/>
                  </a:schemeClr>
                </a:solidFill>
              </a:rPr>
              <a:t> </a:t>
            </a:r>
            <a:r>
              <a:t>Reason does not compromise or lessen faith. Faith does not compromise of lessen reason.</a:t>
            </a:r>
          </a:p>
          <a:p>
            <a:pPr marL="533400" indent="-533400" defTabSz="453390">
              <a:spcBef>
                <a:spcPts val="3500"/>
              </a:spcBef>
              <a:buBlip>
                <a:blip r:embed="rId2"/>
              </a:buBlip>
              <a:defRPr sz="3500">
                <a:solidFill>
                  <a:srgbClr val="F2FFB5"/>
                </a:solidFill>
              </a:defRPr>
            </a:pPr>
            <a:r>
              <a:rPr>
                <a:solidFill>
                  <a:schemeClr val="accent5"/>
                </a:solidFill>
              </a:rPr>
              <a:t>(2)</a:t>
            </a:r>
            <a:r>
              <a:t> Man is not fully capable of understanding truth in its fullness without faith.</a:t>
            </a:r>
          </a:p>
          <a:p>
            <a:pPr marL="533400" indent="-533400" defTabSz="453390">
              <a:spcBef>
                <a:spcPts val="3500"/>
              </a:spcBef>
              <a:buBlip>
                <a:blip r:embed="rId2"/>
              </a:buBlip>
              <a:defRPr sz="3500">
                <a:solidFill>
                  <a:srgbClr val="F2FFB5"/>
                </a:solidFill>
              </a:defRPr>
            </a:pPr>
            <a:r>
              <a:rPr>
                <a:solidFill>
                  <a:schemeClr val="accent5"/>
                </a:solidFill>
              </a:rPr>
              <a:t>(2) </a:t>
            </a:r>
            <a:r>
              <a:t>Christ crucified is the point at which reason struggles and faith begins to build and surpass the knowledge of man.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9">
                                            <p:bg/>
                                          </p:spTgt>
                                        </p:tgtEl>
                                        <p:attrNameLst>
                                          <p:attrName>style.visibility</p:attrName>
                                        </p:attrNameLst>
                                      </p:cBhvr>
                                      <p:to>
                                        <p:strVal val="visible"/>
                                      </p:to>
                                    </p:set>
                                    <p:animEffect filter="dissolve" transition="in">
                                      <p:cBhvr>
                                        <p:cTn id="7" dur="1500"/>
                                        <p:tgtEl>
                                          <p:spTgt spid="19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99">
                                            <p:txEl>
                                              <p:pRg st="0" end="0"/>
                                            </p:txEl>
                                          </p:spTgt>
                                        </p:tgtEl>
                                        <p:attrNameLst>
                                          <p:attrName>style.visibility</p:attrName>
                                        </p:attrNameLst>
                                      </p:cBhvr>
                                      <p:to>
                                        <p:strVal val="visible"/>
                                      </p:to>
                                    </p:set>
                                    <p:animEffect filter="dissolve" transition="in">
                                      <p:cBhvr>
                                        <p:cTn id="10" dur="1500"/>
                                        <p:tgtEl>
                                          <p:spTgt spid="19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99">
                                            <p:txEl>
                                              <p:pRg st="1" end="1"/>
                                            </p:txEl>
                                          </p:spTgt>
                                        </p:tgtEl>
                                        <p:attrNameLst>
                                          <p:attrName>style.visibility</p:attrName>
                                        </p:attrNameLst>
                                      </p:cBhvr>
                                      <p:to>
                                        <p:strVal val="visible"/>
                                      </p:to>
                                    </p:set>
                                    <p:animEffect filter="dissolve" transition="in">
                                      <p:cBhvr>
                                        <p:cTn id="15" dur="1500"/>
                                        <p:tgtEl>
                                          <p:spTgt spid="1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99">
                                            <p:txEl>
                                              <p:pRg st="2" end="2"/>
                                            </p:txEl>
                                          </p:spTgt>
                                        </p:tgtEl>
                                        <p:attrNameLst>
                                          <p:attrName>style.visibility</p:attrName>
                                        </p:attrNameLst>
                                      </p:cBhvr>
                                      <p:to>
                                        <p:strVal val="visible"/>
                                      </p:to>
                                    </p:set>
                                    <p:animEffect filter="dissolve" transition="in">
                                      <p:cBhvr>
                                        <p:cTn id="20" dur="1500"/>
                                        <p:tgtEl>
                                          <p:spTgt spid="1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99">
                                            <p:txEl>
                                              <p:pRg st="3" end="3"/>
                                            </p:txEl>
                                          </p:spTgt>
                                        </p:tgtEl>
                                        <p:attrNameLst>
                                          <p:attrName>style.visibility</p:attrName>
                                        </p:attrNameLst>
                                      </p:cBhvr>
                                      <p:to>
                                        <p:strVal val="visible"/>
                                      </p:to>
                                    </p:set>
                                    <p:animEffect filter="dissolve" transition="in">
                                      <p:cBhvr>
                                        <p:cTn id="25" dur="1500"/>
                                        <p:tgtEl>
                                          <p:spTgt spid="19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99">
                                            <p:txEl>
                                              <p:pRg st="4" end="4"/>
                                            </p:txEl>
                                          </p:spTgt>
                                        </p:tgtEl>
                                        <p:attrNameLst>
                                          <p:attrName>style.visibility</p:attrName>
                                        </p:attrNameLst>
                                      </p:cBhvr>
                                      <p:to>
                                        <p:strVal val="visible"/>
                                      </p:to>
                                    </p:set>
                                    <p:animEffect filter="dissolve" transition="in">
                                      <p:cBhvr>
                                        <p:cTn id="30" dur="1500"/>
                                        <p:tgtEl>
                                          <p:spTgt spid="199">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9"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Chapter Three…"/>
          <p:cNvSpPr txBox="1"/>
          <p:nvPr>
            <p:ph type="ctrTitle"/>
          </p:nvPr>
        </p:nvSpPr>
        <p:spPr>
          <a:prstGeom prst="rect">
            <a:avLst/>
          </a:prstGeom>
        </p:spPr>
        <p:txBody>
          <a:bodyPr/>
          <a:lstStyle/>
          <a:p>
            <a:pPr>
              <a:defRPr u="sng">
                <a:solidFill>
                  <a:srgbClr val="E3FFA7"/>
                </a:solidFill>
              </a:defRPr>
            </a:pPr>
            <a:r>
              <a:t>Chapter Three</a:t>
            </a:r>
          </a:p>
          <a:p>
            <a:pPr/>
            <a:r>
              <a:t>Intellego Ut Credam</a:t>
            </a:r>
          </a:p>
        </p:txBody>
      </p:sp>
      <p:sp>
        <p:nvSpPr>
          <p:cNvPr id="202" name="Fides et Ratio…"/>
          <p:cNvSpPr txBox="1"/>
          <p:nvPr>
            <p:ph type="subTitle" sz="quarter" idx="1"/>
          </p:nvPr>
        </p:nvSpPr>
        <p:spPr>
          <a:xfrm>
            <a:off x="1631108" y="8160285"/>
            <a:ext cx="20828001" cy="1892301"/>
          </a:xfrm>
          <a:prstGeom prst="rect">
            <a:avLst/>
          </a:prstGeom>
        </p:spPr>
        <p:txBody>
          <a:bodyPr/>
          <a:lstStyle/>
          <a:p>
            <a:pPr>
              <a:defRPr>
                <a:latin typeface="Luminari"/>
                <a:ea typeface="Luminari"/>
                <a:cs typeface="Luminari"/>
                <a:sym typeface="Luminari"/>
              </a:defRPr>
            </a:pPr>
            <a:r>
              <a:t>Fides et Ratio</a:t>
            </a:r>
          </a:p>
          <a:p>
            <a:pPr>
              <a:defRPr>
                <a:latin typeface="Luminari"/>
                <a:ea typeface="Luminari"/>
                <a:cs typeface="Luminari"/>
                <a:sym typeface="Luminari"/>
              </a:defRPr>
            </a:pPr>
            <a:r>
              <a:t>Pope St. John Paul II</a:t>
            </a:r>
          </a:p>
        </p:txBody>
      </p:sp>
      <p:sp>
        <p:nvSpPr>
          <p:cNvPr id="203" name="Most notes are my own, some reflections are from the commentary by Freddoso, Univ. of Notre Dame, as ** indicated"/>
          <p:cNvSpPr txBox="1"/>
          <p:nvPr/>
        </p:nvSpPr>
        <p:spPr>
          <a:xfrm>
            <a:off x="5200678" y="13031420"/>
            <a:ext cx="13982645" cy="4164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solidFill>
                  <a:schemeClr val="accent3">
                    <a:hueOff val="-74787"/>
                    <a:lumOff val="12067"/>
                  </a:schemeClr>
                </a:solidFill>
              </a:defRPr>
            </a:lvl1pPr>
          </a:lstStyle>
          <a:p>
            <a:pPr/>
            <a:r>
              <a:t>Most notes are my own, some reflections are from the commentary by Freddoso, Univ. of Notre Dame, as ** indicated</a:t>
            </a:r>
          </a:p>
        </p:txBody>
      </p:sp>
      <p:sp>
        <p:nvSpPr>
          <p:cNvPr id="204" name="“I understand so that I may believe”"/>
          <p:cNvSpPr txBox="1"/>
          <p:nvPr/>
        </p:nvSpPr>
        <p:spPr>
          <a:xfrm>
            <a:off x="1924891" y="7161117"/>
            <a:ext cx="20828001" cy="189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3700">
                <a:solidFill>
                  <a:srgbClr val="B1C7F4"/>
                </a:solidFill>
              </a:defRPr>
            </a:lvl1pPr>
          </a:lstStyle>
          <a:p>
            <a:pPr/>
            <a:r>
              <a:t>“I understand so that I may believe”</a:t>
            </a:r>
          </a:p>
        </p:txBody>
      </p:sp>
      <p:sp>
        <p:nvSpPr>
          <p:cNvPr id="205" name="Lecture notes by…"/>
          <p:cNvSpPr txBox="1"/>
          <p:nvPr/>
        </p:nvSpPr>
        <p:spPr>
          <a:xfrm>
            <a:off x="9347925" y="11780136"/>
            <a:ext cx="6112504" cy="118891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t>Lecture notes by</a:t>
            </a:r>
          </a:p>
          <a:p>
            <a:pPr>
              <a:defRPr sz="2900"/>
            </a:pPr>
            <a:r>
              <a:t>Rev. Joseph R. Sund MA MDiv</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Overview"/>
          <p:cNvSpPr txBox="1"/>
          <p:nvPr>
            <p:ph type="title"/>
          </p:nvPr>
        </p:nvSpPr>
        <p:spPr>
          <a:prstGeom prst="rect">
            <a:avLst/>
          </a:prstGeom>
        </p:spPr>
        <p:txBody>
          <a:bodyPr/>
          <a:lstStyle/>
          <a:p>
            <a:pPr/>
            <a:r>
              <a:t>Overview</a:t>
            </a:r>
          </a:p>
        </p:txBody>
      </p:sp>
      <p:sp>
        <p:nvSpPr>
          <p:cNvPr id="208" name="“In this chapter, the Holy Father investigates natural reason in general as a preparation for the Gospel, and delves, once again, into the necessity for trust in others as a condition for inquiry”"/>
          <p:cNvSpPr txBox="1"/>
          <p:nvPr>
            <p:ph type="body" idx="1"/>
          </p:nvPr>
        </p:nvSpPr>
        <p:spPr>
          <a:xfrm>
            <a:off x="1582144" y="3905250"/>
            <a:ext cx="20828001" cy="8039100"/>
          </a:xfrm>
          <a:prstGeom prst="rect">
            <a:avLst/>
          </a:prstGeom>
        </p:spPr>
        <p:txBody>
          <a:bodyPr/>
          <a:lstStyle>
            <a:lvl1pPr>
              <a:buBlip>
                <a:blip r:embed="rId2"/>
              </a:buBlip>
            </a:lvl1pPr>
          </a:lstStyle>
          <a:p>
            <a:pPr/>
            <a:r>
              <a:t>“In this chapter, the Holy Father investigates natural reason in general as a preparation for the Gospel, and delves, once again, into the necessity for trust in others as a condition for inquiry”</a:t>
            </a:r>
          </a:p>
        </p:txBody>
      </p:sp>
      <p:sp>
        <p:nvSpPr>
          <p:cNvPr id="209" name="** from the commentary by Freddoso, Univ. of Notre Dame,"/>
          <p:cNvSpPr txBox="1"/>
          <p:nvPr/>
        </p:nvSpPr>
        <p:spPr>
          <a:xfrm>
            <a:off x="15066760" y="9016383"/>
            <a:ext cx="7079009" cy="4164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solidFill>
                  <a:schemeClr val="accent3">
                    <a:hueOff val="-74787"/>
                    <a:lumOff val="12067"/>
                  </a:schemeClr>
                </a:solidFill>
              </a:defRPr>
            </a:lvl1pPr>
          </a:lstStyle>
          <a:p>
            <a:pPr/>
            <a:r>
              <a:t>** from the commentary by Freddoso, Univ. of Notre Dame,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An Unknown God"/>
          <p:cNvSpPr txBox="1"/>
          <p:nvPr>
            <p:ph type="title"/>
          </p:nvPr>
        </p:nvSpPr>
        <p:spPr>
          <a:prstGeom prst="rect">
            <a:avLst/>
          </a:prstGeom>
        </p:spPr>
        <p:txBody>
          <a:bodyPr/>
          <a:lstStyle/>
          <a:p>
            <a:pPr/>
            <a:r>
              <a:t>An Unknown God</a:t>
            </a:r>
          </a:p>
        </p:txBody>
      </p:sp>
      <p:sp>
        <p:nvSpPr>
          <p:cNvPr id="212" name="St. Paul to Athenians “What therefore you worship as unknown, this I proclaim to you”"/>
          <p:cNvSpPr txBox="1"/>
          <p:nvPr>
            <p:ph type="body" idx="1"/>
          </p:nvPr>
        </p:nvSpPr>
        <p:spPr>
          <a:prstGeom prst="rect">
            <a:avLst/>
          </a:prstGeom>
        </p:spPr>
        <p:txBody>
          <a:bodyPr/>
          <a:lstStyle>
            <a:lvl1pPr marL="761999" indent="-761999">
              <a:buBlip>
                <a:blip r:embed="rId2"/>
              </a:buBlip>
              <a:defRPr sz="8000"/>
            </a:lvl1pPr>
          </a:lstStyle>
          <a:p>
            <a:pPr/>
            <a:r>
              <a:t>St. Paul to Athenians “What therefore you worship as unknown, this I proclaim to you”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Good Friday Prayer"/>
          <p:cNvSpPr txBox="1"/>
          <p:nvPr>
            <p:ph type="title"/>
          </p:nvPr>
        </p:nvSpPr>
        <p:spPr>
          <a:prstGeom prst="rect">
            <a:avLst/>
          </a:prstGeom>
        </p:spPr>
        <p:txBody>
          <a:bodyPr/>
          <a:lstStyle/>
          <a:p>
            <a:pPr/>
            <a:r>
              <a:t>Good Friday Prayer</a:t>
            </a:r>
          </a:p>
        </p:txBody>
      </p:sp>
      <p:sp>
        <p:nvSpPr>
          <p:cNvPr id="215" name="The Liturgy of Good Friday recalls this powerfully when, in praying for those who do not believe, we say: “Almighty and eternal God, you created mankind so that all might long to find you and have peace when you are found”"/>
          <p:cNvSpPr txBox="1"/>
          <p:nvPr>
            <p:ph type="body" idx="1"/>
          </p:nvPr>
        </p:nvSpPr>
        <p:spPr>
          <a:prstGeom prst="rect">
            <a:avLst/>
          </a:prstGeom>
        </p:spPr>
        <p:txBody>
          <a:bodyPr/>
          <a:lstStyle>
            <a:lvl1pPr marL="761999" indent="-761999">
              <a:buBlip>
                <a:blip r:embed="rId2"/>
              </a:buBlip>
              <a:defRPr sz="6400"/>
            </a:lvl1pPr>
          </a:lstStyle>
          <a:p>
            <a:pPr/>
            <a:r>
              <a:t>The Liturgy of Good Friday recalls this powerfully when, in praying for those who do not believe, we say: “Almighty and eternal God, you created mankind so that all might long to find you and have peace when you are found”</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Man knows that he knows"/>
          <p:cNvSpPr txBox="1"/>
          <p:nvPr>
            <p:ph type="title"/>
          </p:nvPr>
        </p:nvSpPr>
        <p:spPr>
          <a:prstGeom prst="rect">
            <a:avLst/>
          </a:prstGeom>
        </p:spPr>
        <p:txBody>
          <a:bodyPr/>
          <a:lstStyle/>
          <a:p>
            <a:pPr/>
            <a:r>
              <a:t>Man knows that he knows</a:t>
            </a:r>
          </a:p>
        </p:txBody>
      </p:sp>
      <p:sp>
        <p:nvSpPr>
          <p:cNvPr id="218" name="Within visible creation, man is the only creature who not only is capable of knowing but who knows that he knows, and is therefore interested in the real truth of what he perceives.…"/>
          <p:cNvSpPr txBox="1"/>
          <p:nvPr>
            <p:ph type="body" idx="1"/>
          </p:nvPr>
        </p:nvSpPr>
        <p:spPr>
          <a:prstGeom prst="rect">
            <a:avLst/>
          </a:prstGeom>
        </p:spPr>
        <p:txBody>
          <a:bodyPr/>
          <a:lstStyle/>
          <a:p>
            <a:pPr>
              <a:buBlip>
                <a:blip r:embed="rId2"/>
              </a:buBlip>
            </a:pPr>
            <a:r>
              <a:t>Within visible creation, man is the only creature who not only is capable of knowing but who knows that he knows, and is therefore interested in the real truth of what he perceives. </a:t>
            </a:r>
          </a:p>
          <a:p>
            <a:pPr>
              <a:buBlip>
                <a:blip r:embed="rId2"/>
              </a:buBlip>
            </a:pPr>
            <a:r>
              <a:t>St Augustine. “I have met many who wanted to deceive, but none who wanted to be deceived.”</a:t>
            </a:r>
          </a:p>
          <a:p>
            <a:pPr>
              <a:buBlip>
                <a:blip r:embed="rId2"/>
              </a:buBlip>
            </a:pPr>
            <a:r>
              <a:t>We have in us a desire to know if something is true.  To either accept truth or reject the false.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A Common Philosophy"/>
          <p:cNvSpPr txBox="1"/>
          <p:nvPr>
            <p:ph type="title"/>
          </p:nvPr>
        </p:nvSpPr>
        <p:spPr>
          <a:prstGeom prst="rect">
            <a:avLst/>
          </a:prstGeom>
        </p:spPr>
        <p:txBody>
          <a:bodyPr/>
          <a:lstStyle/>
          <a:p>
            <a:pPr/>
            <a:r>
              <a:t>A Common Philosophy</a:t>
            </a:r>
          </a:p>
        </p:txBody>
      </p:sp>
      <p:sp>
        <p:nvSpPr>
          <p:cNvPr id="128" name="Philosophy in Greek means “Love of Wisdom”…"/>
          <p:cNvSpPr txBox="1"/>
          <p:nvPr>
            <p:ph type="body" idx="1"/>
          </p:nvPr>
        </p:nvSpPr>
        <p:spPr>
          <a:prstGeom prst="rect">
            <a:avLst/>
          </a:prstGeom>
        </p:spPr>
        <p:txBody>
          <a:bodyPr/>
          <a:lstStyle/>
          <a:p>
            <a:pPr marL="761999" indent="-761999">
              <a:buBlip>
                <a:blip r:embed="rId2"/>
              </a:buBlip>
              <a:defRPr sz="6500"/>
            </a:pPr>
            <a:r>
              <a:t>Philosophy in Greek means “Love of Wisdom”</a:t>
            </a:r>
          </a:p>
          <a:p>
            <a:pPr marL="761999" indent="-761999">
              <a:buBlip>
                <a:blip r:embed="rId2"/>
              </a:buBlip>
              <a:defRPr sz="6500"/>
            </a:pPr>
            <a:r>
              <a:t>Speaks of a common philosophy that is shared by all. Examples: Principle of Non-Contradiction, finality and causality.</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When has one reached adulthood?"/>
          <p:cNvSpPr txBox="1"/>
          <p:nvPr>
            <p:ph type="title"/>
          </p:nvPr>
        </p:nvSpPr>
        <p:spPr>
          <a:prstGeom prst="rect">
            <a:avLst/>
          </a:prstGeom>
        </p:spPr>
        <p:txBody>
          <a:bodyPr/>
          <a:lstStyle/>
          <a:p>
            <a:pPr/>
            <a:r>
              <a:t>When has one reached adulthood?</a:t>
            </a:r>
          </a:p>
        </p:txBody>
      </p:sp>
      <p:sp>
        <p:nvSpPr>
          <p:cNvPr id="221" name="When they can distinguish independently between truth and falsehood.…"/>
          <p:cNvSpPr txBox="1"/>
          <p:nvPr>
            <p:ph type="body" idx="1"/>
          </p:nvPr>
        </p:nvSpPr>
        <p:spPr>
          <a:prstGeom prst="rect">
            <a:avLst/>
          </a:prstGeom>
        </p:spPr>
        <p:txBody>
          <a:bodyPr/>
          <a:lstStyle/>
          <a:p>
            <a:pPr marL="609600" indent="-609600" defTabSz="518159">
              <a:spcBef>
                <a:spcPts val="4000"/>
              </a:spcBef>
              <a:buBlip>
                <a:blip r:embed="rId2"/>
              </a:buBlip>
              <a:defRPr sz="4000"/>
            </a:pPr>
            <a:r>
              <a:t>When they can distinguish independently between truth and falsehood.</a:t>
            </a:r>
          </a:p>
          <a:p>
            <a:pPr marL="609600" indent="-609600" defTabSz="518159">
              <a:spcBef>
                <a:spcPts val="4000"/>
              </a:spcBef>
              <a:buBlip>
                <a:blip r:embed="rId2"/>
              </a:buBlip>
              <a:defRPr sz="4000"/>
            </a:pPr>
            <a:r>
              <a:t>Make up their own minds about the </a:t>
            </a:r>
            <a:r>
              <a:rPr u="sng"/>
              <a:t>objective reality</a:t>
            </a:r>
            <a:r>
              <a:t> of things.</a:t>
            </a:r>
          </a:p>
          <a:p>
            <a:pPr marL="609600" indent="-609600" defTabSz="518159">
              <a:spcBef>
                <a:spcPts val="4000"/>
              </a:spcBef>
              <a:buBlip>
                <a:blip r:embed="rId2"/>
              </a:buBlip>
              <a:defRPr sz="4000"/>
            </a:pPr>
            <a:r>
              <a:t>There is a moral obligation to seek the truth, and after it is known to adhere to it.</a:t>
            </a:r>
          </a:p>
          <a:p>
            <a:pPr marL="609600" indent="-609600" defTabSz="518159">
              <a:spcBef>
                <a:spcPts val="4000"/>
              </a:spcBef>
              <a:buBlip>
                <a:blip r:embed="rId2"/>
              </a:buBlip>
              <a:defRPr sz="4000"/>
            </a:pPr>
            <a:r>
              <a:t>“The truth of these values it to be found not by turning in on oneself but by opening oneself to apprehend that truth even at levels which transcend the person. This is an essential condition for us to become ourselves and to grow a mature adult persons.” ** </a:t>
            </a:r>
            <a:r>
              <a:rPr sz="2080"/>
              <a:t>(from Notre Dame commentary)</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Does Life have meaning?"/>
          <p:cNvSpPr txBox="1"/>
          <p:nvPr>
            <p:ph type="title"/>
          </p:nvPr>
        </p:nvSpPr>
        <p:spPr>
          <a:prstGeom prst="rect">
            <a:avLst/>
          </a:prstGeom>
        </p:spPr>
        <p:txBody>
          <a:bodyPr/>
          <a:lstStyle/>
          <a:p>
            <a:pPr/>
            <a:r>
              <a:t>Does Life have meaning?</a:t>
            </a:r>
          </a:p>
        </p:txBody>
      </p:sp>
      <p:sp>
        <p:nvSpPr>
          <p:cNvPr id="224" name="The first question posed, especially in the face of certain death, is “Does life have a meaning?”  “Where is it going?”  No one can evade these questions. And everyone needs certitude which allows one to anchor one’s life and give it direction.” (Notre D"/>
          <p:cNvSpPr txBox="1"/>
          <p:nvPr>
            <p:ph type="body" idx="1"/>
          </p:nvPr>
        </p:nvSpPr>
        <p:spPr>
          <a:prstGeom prst="rect">
            <a:avLst/>
          </a:prstGeom>
        </p:spPr>
        <p:txBody>
          <a:bodyPr/>
          <a:lstStyle/>
          <a:p>
            <a:pPr marL="624840" indent="-624840" defTabSz="531113">
              <a:spcBef>
                <a:spcPts val="4100"/>
              </a:spcBef>
              <a:buBlip>
                <a:blip r:embed="rId2"/>
              </a:buBlip>
              <a:defRPr sz="4100"/>
            </a:pPr>
            <a:r>
              <a:t>The first question posed, especially in the face of certain death, is “Does life have a meaning?”  “Where is it going?”  No one can evade these questions. And everyone needs certitude which allows one to anchor one’s life and give it direction.” (</a:t>
            </a:r>
            <a:r>
              <a:rPr sz="2460"/>
              <a:t>Notre Dame Commentary)</a:t>
            </a:r>
            <a:endParaRPr sz="2460"/>
          </a:p>
          <a:p>
            <a:pPr marL="624840" indent="-624840" defTabSz="531113">
              <a:spcBef>
                <a:spcPts val="4100"/>
              </a:spcBef>
              <a:buBlip>
                <a:blip r:embed="rId2"/>
              </a:buBlip>
              <a:defRPr sz="4100"/>
            </a:pPr>
            <a:r>
              <a:t>Let’s re-read par. 26-27 together…</a:t>
            </a:r>
          </a:p>
          <a:p>
            <a:pPr marL="624840" indent="-624840" defTabSz="531113">
              <a:spcBef>
                <a:spcPts val="4100"/>
              </a:spcBef>
              <a:buBlip>
                <a:blip r:embed="rId2"/>
              </a:buBlip>
              <a:defRPr sz="4100"/>
            </a:pPr>
            <a:r>
              <a:t>Hypotheses may fascinate, but they do not satisfy. Whether we admit it or not, there comes for everyone the moment when personal existence must be anchored to a truth recognized as final, a truth which confers a certitude no longer open to doubt. (Par 27)</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The different faces of human truth"/>
          <p:cNvSpPr txBox="1"/>
          <p:nvPr>
            <p:ph type="title"/>
          </p:nvPr>
        </p:nvSpPr>
        <p:spPr>
          <a:prstGeom prst="rect">
            <a:avLst/>
          </a:prstGeom>
        </p:spPr>
        <p:txBody>
          <a:bodyPr/>
          <a:lstStyle/>
          <a:p>
            <a:pPr/>
            <a:r>
              <a:t>The different faces of human truth</a:t>
            </a:r>
          </a:p>
        </p:txBody>
      </p:sp>
      <p:sp>
        <p:nvSpPr>
          <p:cNvPr id="227" name="Different Modes of Truth…"/>
          <p:cNvSpPr txBox="1"/>
          <p:nvPr>
            <p:ph type="body" idx="1"/>
          </p:nvPr>
        </p:nvSpPr>
        <p:spPr>
          <a:prstGeom prst="rect">
            <a:avLst/>
          </a:prstGeom>
        </p:spPr>
        <p:txBody>
          <a:bodyPr/>
          <a:lstStyle/>
          <a:p>
            <a:pPr>
              <a:buBlip>
                <a:blip r:embed="rId2"/>
              </a:buBlip>
            </a:pPr>
            <a:r>
              <a:t>Different Modes of Truth</a:t>
            </a:r>
          </a:p>
          <a:p>
            <a:pPr lvl="1">
              <a:buBlip>
                <a:blip r:embed="rId2"/>
              </a:buBlip>
            </a:pPr>
            <a:r>
              <a:t>1) Truths that depend upon evidence or experience</a:t>
            </a:r>
          </a:p>
          <a:p>
            <a:pPr lvl="1">
              <a:buBlip>
                <a:blip r:embed="rId2"/>
              </a:buBlip>
            </a:pPr>
            <a:r>
              <a:t>2) Truths of Philosophy - (Questions of Life’s Meaning)</a:t>
            </a:r>
          </a:p>
          <a:p>
            <a:pPr lvl="1">
              <a:buBlip>
                <a:blip r:embed="rId2"/>
              </a:buBlip>
            </a:pPr>
            <a:r>
              <a:t>3) The truth revealed by Jesus Christ. </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Relationship"/>
          <p:cNvSpPr txBox="1"/>
          <p:nvPr>
            <p:ph type="title"/>
          </p:nvPr>
        </p:nvSpPr>
        <p:spPr>
          <a:prstGeom prst="rect">
            <a:avLst/>
          </a:prstGeom>
        </p:spPr>
        <p:txBody>
          <a:bodyPr/>
          <a:lstStyle/>
          <a:p>
            <a:pPr/>
            <a:r>
              <a:t>Relationship</a:t>
            </a:r>
          </a:p>
        </p:txBody>
      </p:sp>
      <p:sp>
        <p:nvSpPr>
          <p:cNvPr id="230" name="“In believing we entrust ourselves to the knowledge acquired by other people….  It involves an interpersonal relationship and brings into play not only a person’s capacity to know but also the deeper capacity to entrust oneself to others.”…"/>
          <p:cNvSpPr txBox="1"/>
          <p:nvPr>
            <p:ph type="body" idx="1"/>
          </p:nvPr>
        </p:nvSpPr>
        <p:spPr>
          <a:prstGeom prst="rect">
            <a:avLst/>
          </a:prstGeom>
        </p:spPr>
        <p:txBody>
          <a:bodyPr/>
          <a:lstStyle/>
          <a:p>
            <a:pPr>
              <a:buBlip>
                <a:blip r:embed="rId2"/>
              </a:buBlip>
            </a:pPr>
            <a:r>
              <a:t>“In believing we entrust ourselves to the knowledge acquired by other people….  It involves an interpersonal relationship and brings into play not only a person’s capacity to know but also the deeper capacity to entrust oneself to others.”</a:t>
            </a:r>
          </a:p>
          <a:p>
            <a:pPr>
              <a:buBlip>
                <a:blip r:embed="rId2"/>
              </a:buBlip>
            </a:pPr>
            <a:r>
              <a:t>The harm that distrust of others causes on seeking of truth.</a:t>
            </a:r>
          </a:p>
          <a:p>
            <a:pPr>
              <a:buBlip>
                <a:blip r:embed="rId2"/>
              </a:buBlip>
            </a:pPr>
            <a:r>
              <a:t>Trust in frameworks and cultures we are born.</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Fundamental Conclusion:"/>
          <p:cNvSpPr txBox="1"/>
          <p:nvPr>
            <p:ph type="title"/>
          </p:nvPr>
        </p:nvSpPr>
        <p:spPr>
          <a:prstGeom prst="rect">
            <a:avLst/>
          </a:prstGeom>
        </p:spPr>
        <p:txBody>
          <a:bodyPr/>
          <a:lstStyle/>
          <a:p>
            <a:pPr/>
            <a:r>
              <a:t>Fundamental Conclusion:</a:t>
            </a:r>
          </a:p>
        </p:txBody>
      </p:sp>
      <p:sp>
        <p:nvSpPr>
          <p:cNvPr id="233" name="What human reason seeks “without knowing it” (cf. Acts 17:23) can be found only through Christ: what is revealed in him is “the full truth” (cf. Jn 1:14-16) of everything which was created in him and through him and which therefore in him finds its fulfi"/>
          <p:cNvSpPr txBox="1"/>
          <p:nvPr>
            <p:ph type="body" idx="1"/>
          </p:nvPr>
        </p:nvSpPr>
        <p:spPr>
          <a:prstGeom prst="rect">
            <a:avLst/>
          </a:prstGeom>
        </p:spPr>
        <p:txBody>
          <a:bodyPr/>
          <a:lstStyle>
            <a:lvl1pPr marL="761999" indent="-761999">
              <a:buBlip>
                <a:blip r:embed="rId2"/>
              </a:buBlip>
              <a:defRPr sz="5800"/>
            </a:lvl1pPr>
          </a:lstStyle>
          <a:p>
            <a:pPr/>
            <a:r>
              <a:t>What human reason seeks “without knowing it” (cf. Acts 17:23) can be found only through Christ: what is revealed in him is “the full truth” (cf. Jn 1:14-16) of everything which was created in him and through him and which therefore in him finds its fulfillment (cf. Col 1:17).</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Chapter Four…"/>
          <p:cNvSpPr txBox="1"/>
          <p:nvPr>
            <p:ph type="ctrTitle"/>
          </p:nvPr>
        </p:nvSpPr>
        <p:spPr>
          <a:prstGeom prst="rect">
            <a:avLst/>
          </a:prstGeom>
        </p:spPr>
        <p:txBody>
          <a:bodyPr/>
          <a:lstStyle/>
          <a:p>
            <a:pPr defTabSz="459866">
              <a:defRPr sz="7100" u="sng">
                <a:solidFill>
                  <a:srgbClr val="E3FFA7"/>
                </a:solidFill>
              </a:defRPr>
            </a:pPr>
            <a:r>
              <a:t>Chapter Four</a:t>
            </a:r>
          </a:p>
          <a:p>
            <a:pPr defTabSz="459866">
              <a:defRPr sz="7100"/>
            </a:pPr>
            <a:r>
              <a:t>The Relationship Between Faith and Reason</a:t>
            </a:r>
          </a:p>
        </p:txBody>
      </p:sp>
      <p:sp>
        <p:nvSpPr>
          <p:cNvPr id="236" name="Fides et Ratio…"/>
          <p:cNvSpPr txBox="1"/>
          <p:nvPr>
            <p:ph type="subTitle" sz="quarter" idx="1"/>
          </p:nvPr>
        </p:nvSpPr>
        <p:spPr>
          <a:xfrm>
            <a:off x="1631108" y="8160285"/>
            <a:ext cx="20828001" cy="1892301"/>
          </a:xfrm>
          <a:prstGeom prst="rect">
            <a:avLst/>
          </a:prstGeom>
        </p:spPr>
        <p:txBody>
          <a:bodyPr/>
          <a:lstStyle/>
          <a:p>
            <a:pPr>
              <a:defRPr>
                <a:latin typeface="Luminari"/>
                <a:ea typeface="Luminari"/>
                <a:cs typeface="Luminari"/>
                <a:sym typeface="Luminari"/>
              </a:defRPr>
            </a:pPr>
            <a:r>
              <a:t>Fides et Ratio</a:t>
            </a:r>
          </a:p>
          <a:p>
            <a:pPr>
              <a:defRPr>
                <a:latin typeface="Luminari"/>
                <a:ea typeface="Luminari"/>
                <a:cs typeface="Luminari"/>
                <a:sym typeface="Luminari"/>
              </a:defRPr>
            </a:pPr>
            <a:r>
              <a:t>Pope St. John Paul II</a:t>
            </a:r>
          </a:p>
        </p:txBody>
      </p:sp>
      <p:sp>
        <p:nvSpPr>
          <p:cNvPr id="237" name="Most notes are my own, some reflections are from the commentary by Freddoso, Univ. of Notre Dame, as ** indicated"/>
          <p:cNvSpPr txBox="1"/>
          <p:nvPr/>
        </p:nvSpPr>
        <p:spPr>
          <a:xfrm>
            <a:off x="5200678" y="13031420"/>
            <a:ext cx="13982645" cy="4164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solidFill>
                  <a:schemeClr val="accent3">
                    <a:hueOff val="-74787"/>
                    <a:lumOff val="12067"/>
                  </a:schemeClr>
                </a:solidFill>
              </a:defRPr>
            </a:lvl1pPr>
          </a:lstStyle>
          <a:p>
            <a:pPr/>
            <a:r>
              <a:t>Most notes are my own, some reflections are from the commentary by Freddoso, Univ. of Notre Dame, as ** indicated</a:t>
            </a:r>
          </a:p>
        </p:txBody>
      </p:sp>
      <p:sp>
        <p:nvSpPr>
          <p:cNvPr id="238" name="Rectangle"/>
          <p:cNvSpPr txBox="1"/>
          <p:nvPr/>
        </p:nvSpPr>
        <p:spPr>
          <a:xfrm>
            <a:off x="1924891" y="7161117"/>
            <a:ext cx="20828001" cy="1892301"/>
          </a:xfrm>
          <a:prstGeom prst="rect">
            <a:avLst/>
          </a:prstGeom>
          <a:ln w="12700">
            <a:miter lim="400000"/>
          </a:ln>
        </p:spPr>
        <p:txBody>
          <a:bodyPr lIns="50800" tIns="50800" rIns="50800" bIns="50800">
            <a:normAutofit fontScale="100000" lnSpcReduction="0"/>
          </a:bodyPr>
          <a:lstStyle/>
          <a:p>
            <a:pPr>
              <a:defRPr sz="3700">
                <a:solidFill>
                  <a:srgbClr val="B1C7F4"/>
                </a:solidFill>
              </a:defRPr>
            </a:pPr>
          </a:p>
        </p:txBody>
      </p:sp>
      <p:sp>
        <p:nvSpPr>
          <p:cNvPr id="239" name="Lecture notes by…"/>
          <p:cNvSpPr txBox="1"/>
          <p:nvPr/>
        </p:nvSpPr>
        <p:spPr>
          <a:xfrm>
            <a:off x="9347925" y="11780136"/>
            <a:ext cx="6112504" cy="118891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t>Lecture notes by</a:t>
            </a:r>
          </a:p>
          <a:p>
            <a:pPr>
              <a:defRPr sz="2900"/>
            </a:pPr>
            <a:r>
              <a:t>Rev. Joseph R. Sund MA MDiv</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First Christians dialogued with Philosophers"/>
          <p:cNvSpPr txBox="1"/>
          <p:nvPr>
            <p:ph type="title"/>
          </p:nvPr>
        </p:nvSpPr>
        <p:spPr>
          <a:prstGeom prst="rect">
            <a:avLst/>
          </a:prstGeom>
        </p:spPr>
        <p:txBody>
          <a:bodyPr/>
          <a:lstStyle/>
          <a:p>
            <a:pPr/>
            <a:r>
              <a:t>First Christians dialogued with Philosophers</a:t>
            </a:r>
          </a:p>
        </p:txBody>
      </p:sp>
      <p:sp>
        <p:nvSpPr>
          <p:cNvPr id="242" name="“If the pagans were to understand them, the Christians could not only refer to “Moses and the Prophets” when they spoke. They had to point as well to natural knowledge of God and to the voice of conscience in every human being.” (Par 36)…"/>
          <p:cNvSpPr txBox="1"/>
          <p:nvPr>
            <p:ph type="body" idx="1"/>
          </p:nvPr>
        </p:nvSpPr>
        <p:spPr>
          <a:prstGeom prst="rect">
            <a:avLst/>
          </a:prstGeom>
        </p:spPr>
        <p:txBody>
          <a:bodyPr/>
          <a:lstStyle/>
          <a:p>
            <a:pPr marL="746760" indent="-746760" defTabSz="634745">
              <a:spcBef>
                <a:spcPts val="4900"/>
              </a:spcBef>
              <a:buBlip>
                <a:blip r:embed="rId2"/>
              </a:buBlip>
              <a:defRPr sz="4900"/>
            </a:pPr>
            <a:r>
              <a:t>“If the pagans were to understand them, the Christians could not only refer to “Moses and the Prophets” when they spoke. They had to point as well to natural knowledge of God and to the voice of conscience in every human being.” (Par 36)</a:t>
            </a:r>
          </a:p>
          <a:p>
            <a:pPr marL="746760" indent="-746760" defTabSz="634745">
              <a:spcBef>
                <a:spcPts val="4900"/>
              </a:spcBef>
              <a:buBlip>
                <a:blip r:embed="rId2"/>
              </a:buBlip>
              <a:defRPr sz="4900"/>
            </a:pPr>
            <a:r>
              <a:t>In tracing Christianity’s adoption of Philosophy we need to remember how much caution was taken toward elements of the pagan world.  Example of Gnosticism. (Believed in Secret Knowledge for a chosen few)</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The only sure and profitable philosophy”"/>
          <p:cNvSpPr txBox="1"/>
          <p:nvPr>
            <p:ph type="title"/>
          </p:nvPr>
        </p:nvSpPr>
        <p:spPr>
          <a:prstGeom prst="rect">
            <a:avLst/>
          </a:prstGeom>
        </p:spPr>
        <p:txBody>
          <a:bodyPr/>
          <a:lstStyle/>
          <a:p>
            <a:pPr/>
            <a:r>
              <a:t>“The only sure and profitable philosophy”</a:t>
            </a:r>
          </a:p>
        </p:txBody>
      </p:sp>
      <p:sp>
        <p:nvSpPr>
          <p:cNvPr id="245" name="St. Justin martyr claimed with power and clarity that he found in Christianity “the only sure and profitable philosophy” (par 38)"/>
          <p:cNvSpPr txBox="1"/>
          <p:nvPr>
            <p:ph type="body" idx="1"/>
          </p:nvPr>
        </p:nvSpPr>
        <p:spPr>
          <a:prstGeom prst="rect">
            <a:avLst/>
          </a:prstGeom>
        </p:spPr>
        <p:txBody>
          <a:bodyPr/>
          <a:lstStyle>
            <a:lvl1pPr>
              <a:buBlip>
                <a:blip r:embed="rId2"/>
              </a:buBlip>
            </a:lvl1pPr>
          </a:lstStyle>
          <a:p>
            <a:pPr/>
            <a:r>
              <a:t>St. Justin martyr claimed with power and clarity that he found in Christianity “the only sure and profitable philosophy” (par 38)</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Theologies Influence one Platonic Thought"/>
          <p:cNvSpPr txBox="1"/>
          <p:nvPr>
            <p:ph type="title"/>
          </p:nvPr>
        </p:nvSpPr>
        <p:spPr>
          <a:prstGeom prst="rect">
            <a:avLst/>
          </a:prstGeom>
        </p:spPr>
        <p:txBody>
          <a:bodyPr/>
          <a:lstStyle/>
          <a:p>
            <a:pPr lvl="1"/>
            <a:r>
              <a:t>Theologies Influence one Platonic Thought</a:t>
            </a:r>
          </a:p>
        </p:txBody>
      </p:sp>
      <p:sp>
        <p:nvSpPr>
          <p:cNvPr id="248" name="“As it developed, this new Christian thought made use of philosophy, but at the same time tended to distinguish itself clearly from philosophy. History shows how Platonic thought, once adopted by theology, underwent profound changes, especially with rega"/>
          <p:cNvSpPr txBox="1"/>
          <p:nvPr>
            <p:ph type="body" idx="1"/>
          </p:nvPr>
        </p:nvSpPr>
        <p:spPr>
          <a:prstGeom prst="rect">
            <a:avLst/>
          </a:prstGeom>
        </p:spPr>
        <p:txBody>
          <a:bodyPr/>
          <a:lstStyle>
            <a:lvl1pPr>
              <a:buBlip>
                <a:blip r:embed="rId2"/>
              </a:buBlip>
            </a:lvl1pPr>
          </a:lstStyle>
          <a:p>
            <a:pPr/>
            <a:r>
              <a:t>“As it developed, this new Christian thought made use of philosophy, but at the same time tended to distinguish itself clearly from philosophy. History shows how Platonic thought, once adopted by theology, underwent profound changes, especially with regard to concepts such as the immortality of the soul, the divinization of man and the origin of evil.”  (End Par 39)</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St Augustine"/>
          <p:cNvSpPr txBox="1"/>
          <p:nvPr>
            <p:ph type="title"/>
          </p:nvPr>
        </p:nvSpPr>
        <p:spPr>
          <a:prstGeom prst="rect">
            <a:avLst/>
          </a:prstGeom>
        </p:spPr>
        <p:txBody>
          <a:bodyPr/>
          <a:lstStyle/>
          <a:p>
            <a:pPr/>
            <a:r>
              <a:t>St Augustine  </a:t>
            </a:r>
          </a:p>
        </p:txBody>
      </p:sp>
      <p:sp>
        <p:nvSpPr>
          <p:cNvPr id="251" name="He himself reveals his motive: “From this time on, I gave my preference to the Catholic faith. I thought it more modest and not in the least misleading to be told by the Church to believe what could not be demonstrated—whether that was because a demonstr"/>
          <p:cNvSpPr txBox="1"/>
          <p:nvPr>
            <p:ph type="body" idx="1"/>
          </p:nvPr>
        </p:nvSpPr>
        <p:spPr>
          <a:prstGeom prst="rect">
            <a:avLst/>
          </a:prstGeom>
        </p:spPr>
        <p:txBody>
          <a:bodyPr/>
          <a:lstStyle/>
          <a:p>
            <a:pPr marL="609600" indent="-609600" defTabSz="518159">
              <a:spcBef>
                <a:spcPts val="4000"/>
              </a:spcBef>
              <a:buBlip>
                <a:blip r:embed="rId2"/>
              </a:buBlip>
              <a:defRPr sz="4000"/>
            </a:pPr>
            <a:r>
              <a:t>He himself reveals his motive: “From this time on, I gave my preference to the Catholic faith. I thought it more modest and not in the least misleading to be told by the Church to believe what could not be demonstrated—whether that was because a demonstration existed but could not be understood by all or whether the matter was not one open to rational proof—rather than from the Manichees to have a rash promise of knowledge with mockery of mere belief, and then afterwards to be ordered to believe many fabulous and absurd myths impossible to prove true”.</a:t>
            </a:r>
          </a:p>
          <a:p>
            <a:pPr marL="609600" indent="-609600" defTabSz="518159">
              <a:spcBef>
                <a:spcPts val="4000"/>
              </a:spcBef>
              <a:buBlip>
                <a:blip r:embed="rId2"/>
              </a:buBlip>
              <a:defRPr sz="4000"/>
            </a:pPr>
            <a:r>
              <a:t>The bishop of Hippo produced the first great synthesis of philosophy and theology, embracing current thoughts both Greek and Latin.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Characteristics of Contemporary Philosophy"/>
          <p:cNvSpPr txBox="1"/>
          <p:nvPr>
            <p:ph type="title"/>
          </p:nvPr>
        </p:nvSpPr>
        <p:spPr>
          <a:prstGeom prst="rect">
            <a:avLst/>
          </a:prstGeom>
        </p:spPr>
        <p:txBody>
          <a:bodyPr/>
          <a:lstStyle/>
          <a:p>
            <a:pPr/>
            <a:r>
              <a:t>Characteristics of Contemporary Philosophy</a:t>
            </a:r>
          </a:p>
        </p:txBody>
      </p:sp>
      <p:sp>
        <p:nvSpPr>
          <p:cNvPr id="131" name="The search for ultimate truth in the present age is often neglected.…"/>
          <p:cNvSpPr txBox="1"/>
          <p:nvPr>
            <p:ph type="body" idx="1"/>
          </p:nvPr>
        </p:nvSpPr>
        <p:spPr>
          <a:prstGeom prst="rect">
            <a:avLst/>
          </a:prstGeom>
        </p:spPr>
        <p:txBody>
          <a:bodyPr/>
          <a:lstStyle/>
          <a:p>
            <a:pPr marL="716280" indent="-716280" defTabSz="608837">
              <a:spcBef>
                <a:spcPts val="4700"/>
              </a:spcBef>
              <a:buBlip>
                <a:blip r:embed="rId2"/>
              </a:buBlip>
              <a:defRPr sz="4700"/>
            </a:pPr>
            <a:r>
              <a:t>The search for ultimate truth in the present age is often neglected.</a:t>
            </a:r>
          </a:p>
          <a:p>
            <a:pPr marL="716280" indent="-716280" defTabSz="608837">
              <a:spcBef>
                <a:spcPts val="4700"/>
              </a:spcBef>
              <a:buBlip>
                <a:blip r:embed="rId2"/>
              </a:buBlip>
              <a:defRPr sz="4700"/>
            </a:pPr>
            <a:r>
              <a:t>1) Excessive Pessimism about reason (skepticism, relativism, agnosticism)</a:t>
            </a:r>
          </a:p>
          <a:p>
            <a:pPr marL="716280" indent="-716280" defTabSz="608837">
              <a:spcBef>
                <a:spcPts val="4700"/>
              </a:spcBef>
              <a:buBlip>
                <a:blip r:embed="rId2"/>
              </a:buBlip>
              <a:defRPr sz="4700"/>
            </a:pPr>
            <a:r>
              <a:t>2) Emphasis on the limits of human knowledge.</a:t>
            </a:r>
          </a:p>
          <a:p>
            <a:pPr lvl="2" marL="2148839" indent="-716280" defTabSz="608837">
              <a:spcBef>
                <a:spcPts val="4700"/>
              </a:spcBef>
              <a:buBlip>
                <a:blip r:embed="rId2"/>
              </a:buBlip>
              <a:defRPr sz="4700"/>
            </a:pPr>
            <a:r>
              <a:t>“Abandoning the investigation of being, modern philosophical research has concentrated instead upon human knowing.” (Middle of p 14)</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The Fathers.."/>
          <p:cNvSpPr txBox="1"/>
          <p:nvPr>
            <p:ph type="title"/>
          </p:nvPr>
        </p:nvSpPr>
        <p:spPr>
          <a:prstGeom prst="rect">
            <a:avLst/>
          </a:prstGeom>
        </p:spPr>
        <p:txBody>
          <a:bodyPr/>
          <a:lstStyle/>
          <a:p>
            <a:pPr/>
            <a:r>
              <a:t>The Fathers..</a:t>
            </a:r>
          </a:p>
        </p:txBody>
      </p:sp>
      <p:sp>
        <p:nvSpPr>
          <p:cNvPr id="254" name="It is here that we see the originality of what the Father’s accomplished. They fully welcomed reason which was open to the absolute, and they infused it with the richness drawn from Revelation."/>
          <p:cNvSpPr txBox="1"/>
          <p:nvPr>
            <p:ph type="body" idx="1"/>
          </p:nvPr>
        </p:nvSpPr>
        <p:spPr>
          <a:prstGeom prst="rect">
            <a:avLst/>
          </a:prstGeom>
        </p:spPr>
        <p:txBody>
          <a:bodyPr/>
          <a:lstStyle>
            <a:lvl1pPr>
              <a:buBlip>
                <a:blip r:embed="rId2"/>
              </a:buBlip>
            </a:lvl1pPr>
          </a:lstStyle>
          <a:p>
            <a:pPr/>
            <a:r>
              <a:t>It is here that we see the originality of what the Father’s accomplished. They fully welcomed reason which was open to the absolute, and they infused it with the richness drawn from Revelation.</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t. Anselm"/>
          <p:cNvSpPr txBox="1"/>
          <p:nvPr>
            <p:ph type="title"/>
          </p:nvPr>
        </p:nvSpPr>
        <p:spPr>
          <a:prstGeom prst="rect">
            <a:avLst/>
          </a:prstGeom>
        </p:spPr>
        <p:txBody>
          <a:bodyPr/>
          <a:lstStyle/>
          <a:p>
            <a:pPr/>
            <a:r>
              <a:t>St. Anselm</a:t>
            </a:r>
          </a:p>
        </p:txBody>
      </p:sp>
      <p:sp>
        <p:nvSpPr>
          <p:cNvPr id="257" name="The priority of faith is not in competition with the search which is proper to reason.…"/>
          <p:cNvSpPr txBox="1"/>
          <p:nvPr>
            <p:ph type="body" idx="1"/>
          </p:nvPr>
        </p:nvSpPr>
        <p:spPr>
          <a:prstGeom prst="rect">
            <a:avLst/>
          </a:prstGeom>
        </p:spPr>
        <p:txBody>
          <a:bodyPr/>
          <a:lstStyle/>
          <a:p>
            <a:pPr marL="647700" indent="-647700" defTabSz="550545">
              <a:spcBef>
                <a:spcPts val="4300"/>
              </a:spcBef>
              <a:buBlip>
                <a:blip r:embed="rId2"/>
              </a:buBlip>
              <a:defRPr sz="4250"/>
            </a:pPr>
            <a:r>
              <a:t>The priority of faith is not in competition with the search which is proper to reason.</a:t>
            </a:r>
          </a:p>
          <a:p>
            <a:pPr marL="647700" indent="-647700" defTabSz="550545">
              <a:spcBef>
                <a:spcPts val="4300"/>
              </a:spcBef>
              <a:buBlip>
                <a:blip r:embed="rId2"/>
              </a:buBlip>
              <a:defRPr sz="4250"/>
            </a:pPr>
            <a:r>
              <a:t>Underscores the fact that the intellect must seek that which it loves: the more it loves: the more it desires to know.</a:t>
            </a:r>
          </a:p>
          <a:p>
            <a:pPr marL="647700" indent="-647700" defTabSz="550545">
              <a:spcBef>
                <a:spcPts val="4300"/>
              </a:spcBef>
              <a:buBlip>
                <a:blip r:embed="rId2"/>
              </a:buBlip>
              <a:defRPr sz="4250"/>
            </a:pPr>
            <a:r>
              <a:t>The fundamental harmony between the knowledge of faith and the knowledge of philosophy is once again confirmed. Faith asks that its object be understood with the help of reason; and at the summit of its searching reason acknowledges that it cannot do without what faith presents. (End of par 42)</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Enduring originality of the thought of St. Thomas Aquinas"/>
          <p:cNvSpPr txBox="1"/>
          <p:nvPr>
            <p:ph type="title"/>
          </p:nvPr>
        </p:nvSpPr>
        <p:spPr>
          <a:prstGeom prst="rect">
            <a:avLst/>
          </a:prstGeom>
        </p:spPr>
        <p:txBody>
          <a:bodyPr/>
          <a:lstStyle>
            <a:lvl1pPr defTabSz="608837">
              <a:defRPr sz="9400"/>
            </a:lvl1pPr>
          </a:lstStyle>
          <a:p>
            <a:pPr/>
            <a:r>
              <a:t>Enduring originality of the thought of St. Thomas Aquinas</a:t>
            </a:r>
          </a:p>
        </p:txBody>
      </p:sp>
      <p:sp>
        <p:nvSpPr>
          <p:cNvPr id="260" name="Thomas recognized that nature could contribute to understanding of divine revelation. Faith has no fear of reason but seeks it out and trusts it. (2)…"/>
          <p:cNvSpPr txBox="1"/>
          <p:nvPr>
            <p:ph type="body" idx="1"/>
          </p:nvPr>
        </p:nvSpPr>
        <p:spPr>
          <a:prstGeom prst="rect">
            <a:avLst/>
          </a:prstGeom>
        </p:spPr>
        <p:txBody>
          <a:bodyPr/>
          <a:lstStyle/>
          <a:p>
            <a:pPr lvl="1" marL="1432560" indent="-716280" defTabSz="608837">
              <a:spcBef>
                <a:spcPts val="4700"/>
              </a:spcBef>
              <a:buBlip>
                <a:blip r:embed="rId2"/>
              </a:buBlip>
              <a:defRPr sz="4700"/>
            </a:pPr>
            <a:r>
              <a:t>Thomas recognized that nature could contribute to understanding of divine revelation. Faith has no fear of reason but seeks it out and trusts it. (2)</a:t>
            </a:r>
          </a:p>
          <a:p>
            <a:pPr lvl="1" marL="1432560" indent="-716280" defTabSz="608837">
              <a:spcBef>
                <a:spcPts val="4700"/>
              </a:spcBef>
              <a:buBlip>
                <a:blip r:embed="rId2"/>
              </a:buBlip>
              <a:defRPr sz="4700"/>
            </a:pPr>
            <a:r>
              <a:t>Faith builds upon and perfects reason. Just as grace builds on nature.</a:t>
            </a:r>
          </a:p>
          <a:p>
            <a:pPr lvl="1" marL="1432560" indent="-716280" defTabSz="608837">
              <a:spcBef>
                <a:spcPts val="4700"/>
              </a:spcBef>
              <a:buBlip>
                <a:blip r:embed="rId2"/>
              </a:buBlip>
              <a:defRPr sz="4700"/>
            </a:pPr>
            <a:r>
              <a:t>Illumined by faith reason is set free from the limitations set on it by original sin.</a:t>
            </a:r>
          </a:p>
          <a:p>
            <a:pPr lvl="1" marL="1432560" indent="-716280" defTabSz="608837">
              <a:spcBef>
                <a:spcPts val="4700"/>
              </a:spcBef>
              <a:buBlip>
                <a:blip r:embed="rId2"/>
              </a:buBlip>
              <a:defRPr sz="4700"/>
            </a:pPr>
            <a:r>
              <a:t>“Whatever its source, truth is of the Holy Spirit” </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Drama of Separation of Faith &amp; Reason"/>
          <p:cNvSpPr txBox="1"/>
          <p:nvPr>
            <p:ph type="title"/>
          </p:nvPr>
        </p:nvSpPr>
        <p:spPr>
          <a:prstGeom prst="rect">
            <a:avLst/>
          </a:prstGeom>
        </p:spPr>
        <p:txBody>
          <a:bodyPr/>
          <a:lstStyle/>
          <a:p>
            <a:pPr/>
            <a:r>
              <a:t>Drama of Separation of Faith &amp; Reason</a:t>
            </a:r>
          </a:p>
        </p:txBody>
      </p:sp>
      <p:sp>
        <p:nvSpPr>
          <p:cNvPr id="263" name="St Albert &amp; Thomas recognized the autonomy other sciences needed to perform well in research, while still upholding the essential link.…"/>
          <p:cNvSpPr txBox="1"/>
          <p:nvPr>
            <p:ph type="body" idx="1"/>
          </p:nvPr>
        </p:nvSpPr>
        <p:spPr>
          <a:prstGeom prst="rect">
            <a:avLst/>
          </a:prstGeom>
        </p:spPr>
        <p:txBody>
          <a:bodyPr/>
          <a:lstStyle/>
          <a:p>
            <a:pPr marL="510540" indent="-510540" defTabSz="433959">
              <a:spcBef>
                <a:spcPts val="3400"/>
              </a:spcBef>
              <a:buBlip>
                <a:blip r:embed="rId2"/>
              </a:buBlip>
              <a:defRPr sz="3350"/>
            </a:pPr>
            <a:r>
              <a:t>St Albert &amp; Thomas recognized the autonomy other sciences needed to perform well in research, while still upholding the essential link.</a:t>
            </a:r>
          </a:p>
          <a:p>
            <a:pPr marL="510540" indent="-510540" defTabSz="433959">
              <a:spcBef>
                <a:spcPts val="3400"/>
              </a:spcBef>
              <a:buBlip>
                <a:blip r:embed="rId2"/>
              </a:buBlip>
              <a:defRPr sz="3350"/>
            </a:pPr>
            <a:r>
              <a:t>Medieval period separation - then exaggeration.</a:t>
            </a:r>
          </a:p>
          <a:p>
            <a:pPr marL="510540" indent="-510540" defTabSz="433959">
              <a:spcBef>
                <a:spcPts val="3400"/>
              </a:spcBef>
              <a:buBlip>
                <a:blip r:embed="rId2"/>
              </a:buBlip>
              <a:defRPr sz="3350"/>
            </a:pPr>
            <a:r>
              <a:t>Atheistic humanism - saw religion as alienating from full rationality. </a:t>
            </a:r>
          </a:p>
          <a:p>
            <a:pPr marL="510540" indent="-510540" defTabSz="433959">
              <a:spcBef>
                <a:spcPts val="3400"/>
              </a:spcBef>
              <a:buBlip>
                <a:blip r:embed="rId2"/>
              </a:buBlip>
              <a:defRPr sz="3350"/>
            </a:pPr>
            <a:r>
              <a:t>Rejection of moral vision, rationalism…</a:t>
            </a:r>
          </a:p>
          <a:p>
            <a:pPr marL="510540" indent="-510540" defTabSz="433959">
              <a:spcBef>
                <a:spcPts val="3400"/>
              </a:spcBef>
              <a:buBlip>
                <a:blip r:embed="rId2"/>
              </a:buBlip>
              <a:defRPr sz="3350"/>
            </a:pPr>
            <a:r>
              <a:t>Nihilism - the search is the goal itself without any hope of attaining the goal of truth. (Philosophy of Nothingness)</a:t>
            </a:r>
          </a:p>
          <a:p>
            <a:pPr marL="510540" indent="-510540" defTabSz="433959">
              <a:spcBef>
                <a:spcPts val="3400"/>
              </a:spcBef>
              <a:buBlip>
                <a:blip r:embed="rId2"/>
              </a:buBlip>
              <a:defRPr sz="3350"/>
            </a:pPr>
            <a:r>
              <a:t>Philosophy then has been reduced to one of many fields of human knowing instead of “universal wisdom”.</a:t>
            </a:r>
          </a:p>
        </p:txBody>
      </p:sp>
      <p:sp>
        <p:nvSpPr>
          <p:cNvPr id="264" name="Paraphrased from Professor Stacy Transancos’ Summary Notes. (2)"/>
          <p:cNvSpPr txBox="1"/>
          <p:nvPr/>
        </p:nvSpPr>
        <p:spPr>
          <a:xfrm>
            <a:off x="6603347" y="12962159"/>
            <a:ext cx="11177306" cy="5549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chemeClr val="accent3">
                    <a:hueOff val="-74787"/>
                    <a:lumOff val="12067"/>
                  </a:schemeClr>
                </a:solidFill>
              </a:defRPr>
            </a:lvl1pPr>
          </a:lstStyle>
          <a:p>
            <a:pPr/>
            <a:r>
              <a:t>Paraphrased from Professor Stacy Transancos’ Summary Notes. (2)</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Abandoned the Search of Truth…."/>
          <p:cNvSpPr txBox="1"/>
          <p:nvPr>
            <p:ph type="title"/>
          </p:nvPr>
        </p:nvSpPr>
        <p:spPr>
          <a:prstGeom prst="rect">
            <a:avLst/>
          </a:prstGeom>
        </p:spPr>
        <p:txBody>
          <a:bodyPr/>
          <a:lstStyle/>
          <a:p>
            <a:pPr/>
            <a:r>
              <a:t>Abandoned the Search of Truth….</a:t>
            </a:r>
          </a:p>
        </p:txBody>
      </p:sp>
      <p:sp>
        <p:nvSpPr>
          <p:cNvPr id="267" name="“Man therefore lives increasingly in fear. He is afraid of what he produces—not all of it, of course, or even most of it, but part of it and precisely that part that contains a special share of his genius and initiative—can radically turn against himself"/>
          <p:cNvSpPr txBox="1"/>
          <p:nvPr>
            <p:ph type="body" idx="1"/>
          </p:nvPr>
        </p:nvSpPr>
        <p:spPr>
          <a:prstGeom prst="rect">
            <a:avLst/>
          </a:prstGeom>
        </p:spPr>
        <p:txBody>
          <a:bodyPr/>
          <a:lstStyle/>
          <a:p>
            <a:pPr>
              <a:buBlip>
                <a:blip r:embed="rId2"/>
              </a:buBlip>
            </a:pPr>
            <a:r>
              <a:t>“Man therefore lives increasingly in fear. He is afraid of what he produces—not all of it, of course, or even most of it, but part of it and precisely that part that contains a special share of his genius and initiative—can radically turn against himself” </a:t>
            </a:r>
          </a:p>
          <a:p>
            <a:pPr>
              <a:buBlip>
                <a:blip r:embed="rId2"/>
              </a:buBlip>
            </a:pPr>
            <a:r>
              <a:t>Death urges man to reconsider truth meaning of their own life (2)</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Chapters Five to Seven…"/>
          <p:cNvSpPr txBox="1"/>
          <p:nvPr>
            <p:ph type="ctrTitle"/>
          </p:nvPr>
        </p:nvSpPr>
        <p:spPr>
          <a:prstGeom prst="rect">
            <a:avLst/>
          </a:prstGeom>
        </p:spPr>
        <p:txBody>
          <a:bodyPr/>
          <a:lstStyle/>
          <a:p>
            <a:pPr defTabSz="343280">
              <a:defRPr sz="5299" u="sng">
                <a:solidFill>
                  <a:srgbClr val="E3FFA7"/>
                </a:solidFill>
              </a:defRPr>
            </a:pPr>
            <a:r>
              <a:t>Chapters Five to Seven</a:t>
            </a:r>
          </a:p>
          <a:p>
            <a:pPr defTabSz="343280">
              <a:defRPr sz="5299"/>
            </a:pPr>
            <a:r>
              <a:t>The Magisterium’s Intervention</a:t>
            </a:r>
          </a:p>
          <a:p>
            <a:pPr defTabSz="343280">
              <a:defRPr sz="5299"/>
            </a:pPr>
            <a:r>
              <a:t>Interaction of Philosophy &amp; Theology</a:t>
            </a:r>
          </a:p>
          <a:p>
            <a:pPr defTabSz="343280">
              <a:defRPr sz="5299"/>
            </a:pPr>
            <a:r>
              <a:t>Current Requirements and Tasks</a:t>
            </a:r>
          </a:p>
        </p:txBody>
      </p:sp>
      <p:sp>
        <p:nvSpPr>
          <p:cNvPr id="270" name="Fides et Ratio…"/>
          <p:cNvSpPr txBox="1"/>
          <p:nvPr>
            <p:ph type="subTitle" sz="quarter" idx="1"/>
          </p:nvPr>
        </p:nvSpPr>
        <p:spPr>
          <a:xfrm>
            <a:off x="1631108" y="8160285"/>
            <a:ext cx="20828001" cy="1892301"/>
          </a:xfrm>
          <a:prstGeom prst="rect">
            <a:avLst/>
          </a:prstGeom>
        </p:spPr>
        <p:txBody>
          <a:bodyPr/>
          <a:lstStyle/>
          <a:p>
            <a:pPr>
              <a:defRPr>
                <a:latin typeface="Luminari"/>
                <a:ea typeface="Luminari"/>
                <a:cs typeface="Luminari"/>
                <a:sym typeface="Luminari"/>
              </a:defRPr>
            </a:pPr>
            <a:r>
              <a:t>Fides et Ratio</a:t>
            </a:r>
          </a:p>
          <a:p>
            <a:pPr>
              <a:defRPr>
                <a:latin typeface="Luminari"/>
                <a:ea typeface="Luminari"/>
                <a:cs typeface="Luminari"/>
                <a:sym typeface="Luminari"/>
              </a:defRPr>
            </a:pPr>
            <a:r>
              <a:t>Pope St. John Paul II</a:t>
            </a:r>
          </a:p>
        </p:txBody>
      </p:sp>
      <p:sp>
        <p:nvSpPr>
          <p:cNvPr id="271" name="We will not read these chapters as a class. I have provided a summary of these chapters.…"/>
          <p:cNvSpPr txBox="1"/>
          <p:nvPr/>
        </p:nvSpPr>
        <p:spPr>
          <a:xfrm>
            <a:off x="3493243" y="9682113"/>
            <a:ext cx="17691297" cy="14693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300">
                <a:solidFill>
                  <a:schemeClr val="accent3">
                    <a:hueOff val="-74787"/>
                    <a:lumOff val="12067"/>
                  </a:schemeClr>
                </a:solidFill>
              </a:defRPr>
            </a:pPr>
            <a:r>
              <a:t>We will not read these chapters as a class. I have provided a summary of these chapters.</a:t>
            </a:r>
          </a:p>
          <a:p>
            <a:pPr>
              <a:defRPr sz="2300">
                <a:solidFill>
                  <a:schemeClr val="accent3">
                    <a:hueOff val="-74787"/>
                    <a:lumOff val="12067"/>
                  </a:schemeClr>
                </a:solidFill>
              </a:defRPr>
            </a:pPr>
            <a:r>
              <a:t>Please note that many notes of these chapters are from Professor Stacy Transancos’ Summary Notes. (2) </a:t>
            </a:r>
          </a:p>
          <a:p>
            <a:pPr>
              <a:defRPr sz="2300">
                <a:solidFill>
                  <a:schemeClr val="accent3">
                    <a:hueOff val="-74787"/>
                    <a:lumOff val="12067"/>
                  </a:schemeClr>
                </a:solidFill>
              </a:defRPr>
            </a:pPr>
            <a:r>
              <a:t>Direct quotations from said notes are indicated on slides.</a:t>
            </a:r>
          </a:p>
        </p:txBody>
      </p:sp>
      <p:sp>
        <p:nvSpPr>
          <p:cNvPr id="272" name="Rectangle"/>
          <p:cNvSpPr txBox="1"/>
          <p:nvPr/>
        </p:nvSpPr>
        <p:spPr>
          <a:xfrm>
            <a:off x="1924891" y="7161117"/>
            <a:ext cx="20828001" cy="1892301"/>
          </a:xfrm>
          <a:prstGeom prst="rect">
            <a:avLst/>
          </a:prstGeom>
          <a:ln w="12700">
            <a:miter lim="400000"/>
          </a:ln>
        </p:spPr>
        <p:txBody>
          <a:bodyPr lIns="50800" tIns="50800" rIns="50800" bIns="50800">
            <a:normAutofit fontScale="100000" lnSpcReduction="0"/>
          </a:bodyPr>
          <a:lstStyle/>
          <a:p>
            <a:pPr>
              <a:defRPr sz="3700">
                <a:solidFill>
                  <a:srgbClr val="B1C7F4"/>
                </a:solidFill>
              </a:defRPr>
            </a:pPr>
          </a:p>
        </p:txBody>
      </p:sp>
      <p:sp>
        <p:nvSpPr>
          <p:cNvPr id="273" name="Lecture notes by…"/>
          <p:cNvSpPr txBox="1"/>
          <p:nvPr/>
        </p:nvSpPr>
        <p:spPr>
          <a:xfrm>
            <a:off x="9282640" y="12396252"/>
            <a:ext cx="6112504" cy="11889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t>Lecture notes by</a:t>
            </a:r>
          </a:p>
          <a:p>
            <a:pPr>
              <a:defRPr sz="2900"/>
            </a:pPr>
            <a:r>
              <a:t>Rev. Joseph R. Sund MA MDiv</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Magisterium’s Interventions in Philosophical Matters"/>
          <p:cNvSpPr txBox="1"/>
          <p:nvPr>
            <p:ph type="title"/>
          </p:nvPr>
        </p:nvSpPr>
        <p:spPr>
          <a:prstGeom prst="rect">
            <a:avLst/>
          </a:prstGeom>
        </p:spPr>
        <p:txBody>
          <a:bodyPr/>
          <a:lstStyle/>
          <a:p>
            <a:pPr/>
            <a:r>
              <a:t>Magisterium’s Interventions in Philosophical Matters</a:t>
            </a:r>
          </a:p>
        </p:txBody>
      </p:sp>
      <p:sp>
        <p:nvSpPr>
          <p:cNvPr id="276" name="The Magisterium authoritatively discerns philosophies which contradict faith.…"/>
          <p:cNvSpPr txBox="1"/>
          <p:nvPr>
            <p:ph type="body" idx="1"/>
          </p:nvPr>
        </p:nvSpPr>
        <p:spPr>
          <a:prstGeom prst="rect">
            <a:avLst/>
          </a:prstGeom>
        </p:spPr>
        <p:txBody>
          <a:bodyPr/>
          <a:lstStyle/>
          <a:p>
            <a:pPr>
              <a:buBlip>
                <a:blip r:embed="rId2"/>
              </a:buBlip>
            </a:pPr>
            <a:r>
              <a:t>The Magisterium authoritatively discerns philosophies which contradict faith. </a:t>
            </a:r>
          </a:p>
          <a:p>
            <a:pPr>
              <a:buBlip>
                <a:blip r:embed="rId2"/>
              </a:buBlip>
            </a:pPr>
            <a:r>
              <a:t>This is not a negative discernment, but an intervention to promote, prompt and encourage </a:t>
            </a:r>
            <a:br/>
            <a:r>
              <a:t>philosophical enquiry. </a:t>
            </a:r>
          </a:p>
          <a:p>
            <a:pPr>
              <a:buBlip>
                <a:blip r:embed="rId2"/>
              </a:buBlip>
            </a:pPr>
            <a:r>
              <a:t>The Council reiterated the importance of the study of Philosophy for priestly candidates.</a:t>
            </a:r>
          </a:p>
        </p:txBody>
      </p:sp>
      <p:sp>
        <p:nvSpPr>
          <p:cNvPr id="277" name="*Notes on this slide are directly quoted from Professor Stacy Transancos’ Summary Notes. (2)"/>
          <p:cNvSpPr txBox="1"/>
          <p:nvPr/>
        </p:nvSpPr>
        <p:spPr>
          <a:xfrm>
            <a:off x="1855007" y="12911948"/>
            <a:ext cx="20673987" cy="655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*Notes on this slide are directly quoted from Professor Stacy Transancos’ Summary Notes. (2)</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Interaction Between Philosophy and Theology"/>
          <p:cNvSpPr txBox="1"/>
          <p:nvPr>
            <p:ph type="title"/>
          </p:nvPr>
        </p:nvSpPr>
        <p:spPr>
          <a:prstGeom prst="rect">
            <a:avLst/>
          </a:prstGeom>
        </p:spPr>
        <p:txBody>
          <a:bodyPr/>
          <a:lstStyle/>
          <a:p>
            <a:pPr/>
            <a:r>
              <a:t>Interaction Between Philosophy and Theology</a:t>
            </a:r>
          </a:p>
        </p:txBody>
      </p:sp>
      <p:sp>
        <p:nvSpPr>
          <p:cNvPr id="280" name="Twofold method…"/>
          <p:cNvSpPr txBox="1"/>
          <p:nvPr>
            <p:ph type="body" idx="1"/>
          </p:nvPr>
        </p:nvSpPr>
        <p:spPr>
          <a:prstGeom prst="rect">
            <a:avLst/>
          </a:prstGeom>
        </p:spPr>
        <p:txBody>
          <a:bodyPr/>
          <a:lstStyle/>
          <a:p>
            <a:pPr marL="662940" indent="-662940" defTabSz="563498">
              <a:spcBef>
                <a:spcPts val="4400"/>
              </a:spcBef>
              <a:buBlip>
                <a:blip r:embed="rId2"/>
              </a:buBlip>
              <a:defRPr sz="4350"/>
            </a:pPr>
            <a:r>
              <a:t>Twofold method</a:t>
            </a:r>
          </a:p>
          <a:p>
            <a:pPr lvl="1" marL="1325880" indent="-662940" defTabSz="563498">
              <a:spcBef>
                <a:spcPts val="4400"/>
              </a:spcBef>
              <a:buBlip>
                <a:blip r:embed="rId2"/>
              </a:buBlip>
              <a:defRPr sz="4350"/>
            </a:pPr>
            <a:r>
              <a:t>Revelation and Sacred Tradition. </a:t>
            </a:r>
          </a:p>
          <a:p>
            <a:pPr lvl="1" marL="1325880" indent="-662940" defTabSz="563498">
              <a:spcBef>
                <a:spcPts val="4400"/>
              </a:spcBef>
              <a:buBlip>
                <a:blip r:embed="rId2"/>
              </a:buBlip>
              <a:defRPr sz="4350"/>
            </a:pPr>
            <a:r>
              <a:t>Speculative Enquiry and Disciplined Thought</a:t>
            </a:r>
          </a:p>
          <a:p>
            <a:pPr marL="662940" indent="-662940" defTabSz="563498">
              <a:spcBef>
                <a:spcPts val="4400"/>
              </a:spcBef>
              <a:buBlip>
                <a:blip r:embed="rId2"/>
              </a:buBlip>
              <a:defRPr sz="4350"/>
            </a:pPr>
            <a:r>
              <a:t>Moral Theology has a great need of philosophies contribution. </a:t>
            </a:r>
          </a:p>
          <a:p>
            <a:pPr marL="662940" indent="-662940" defTabSz="563498">
              <a:spcBef>
                <a:spcPts val="4400"/>
              </a:spcBef>
              <a:buBlip>
                <a:blip r:embed="rId2"/>
              </a:buBlip>
              <a:defRPr sz="4350"/>
            </a:pPr>
            <a:r>
              <a:t>It is Christ that enables these to become one. Truth can only be one.</a:t>
            </a:r>
          </a:p>
          <a:p>
            <a:pPr marL="662940" indent="-662940" defTabSz="563498">
              <a:spcBef>
                <a:spcPts val="4400"/>
              </a:spcBef>
              <a:buBlip>
                <a:blip r:embed="rId2"/>
              </a:buBlip>
              <a:defRPr sz="4350"/>
            </a:pPr>
            <a:r>
              <a:t>Again an affirmation of St. Thomas Aquinas</a:t>
            </a:r>
          </a:p>
        </p:txBody>
      </p:sp>
      <p:sp>
        <p:nvSpPr>
          <p:cNvPr id="281" name="Notes for this chapter are paraphrased from Professor Stacy Transancos’ Summary Notes. (2)"/>
          <p:cNvSpPr txBox="1"/>
          <p:nvPr/>
        </p:nvSpPr>
        <p:spPr>
          <a:xfrm>
            <a:off x="4389681" y="12962159"/>
            <a:ext cx="15604638" cy="5549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chemeClr val="accent3">
                    <a:hueOff val="-74787"/>
                    <a:lumOff val="12067"/>
                  </a:schemeClr>
                </a:solidFill>
              </a:defRPr>
            </a:lvl1pPr>
          </a:lstStyle>
          <a:p>
            <a:pPr/>
            <a:r>
              <a:t>Notes for this chapter are paraphrased from Professor Stacy Transancos’ Summary Notes. (2)</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Current Requirements and Tasks"/>
          <p:cNvSpPr txBox="1"/>
          <p:nvPr>
            <p:ph type="title"/>
          </p:nvPr>
        </p:nvSpPr>
        <p:spPr>
          <a:prstGeom prst="rect">
            <a:avLst/>
          </a:prstGeom>
        </p:spPr>
        <p:txBody>
          <a:bodyPr/>
          <a:lstStyle/>
          <a:p>
            <a:pPr/>
            <a:r>
              <a:t>Current Requirements and Tasks</a:t>
            </a:r>
          </a:p>
        </p:txBody>
      </p:sp>
      <p:sp>
        <p:nvSpPr>
          <p:cNvPr id="284" name="Word of God requires to remember:…"/>
          <p:cNvSpPr txBox="1"/>
          <p:nvPr>
            <p:ph type="body" idx="1"/>
          </p:nvPr>
        </p:nvSpPr>
        <p:spPr>
          <a:prstGeom prst="rect">
            <a:avLst/>
          </a:prstGeom>
        </p:spPr>
        <p:txBody>
          <a:bodyPr/>
          <a:lstStyle/>
          <a:p>
            <a:pPr marL="327659" indent="-327659" defTabSz="278511">
              <a:spcBef>
                <a:spcPts val="2100"/>
              </a:spcBef>
              <a:buBlip>
                <a:blip r:embed="rId2"/>
              </a:buBlip>
              <a:defRPr sz="2365"/>
            </a:pPr>
            <a:r>
              <a:t>Word of God requires to remember:</a:t>
            </a:r>
          </a:p>
          <a:p>
            <a:pPr lvl="1" marL="655320" indent="-327660" defTabSz="278511">
              <a:spcBef>
                <a:spcPts val="2100"/>
              </a:spcBef>
              <a:buBlip>
                <a:blip r:embed="rId2"/>
              </a:buBlip>
              <a:defRPr sz="2365"/>
            </a:pPr>
            <a:r>
              <a:t>Created in image and likeness of God.</a:t>
            </a:r>
          </a:p>
          <a:p>
            <a:pPr lvl="1" marL="655320" indent="-327660" defTabSz="278511">
              <a:spcBef>
                <a:spcPts val="2100"/>
              </a:spcBef>
              <a:buBlip>
                <a:blip r:embed="rId2"/>
              </a:buBlip>
              <a:defRPr sz="2365"/>
            </a:pPr>
            <a:r>
              <a:t>Evil comes from disordered use of freedom</a:t>
            </a:r>
          </a:p>
          <a:p>
            <a:pPr lvl="1" marL="655320" indent="-327660" defTabSz="278511">
              <a:spcBef>
                <a:spcPts val="2100"/>
              </a:spcBef>
              <a:buBlip>
                <a:blip r:embed="rId2"/>
              </a:buBlip>
              <a:defRPr sz="2365"/>
            </a:pPr>
            <a:r>
              <a:t>Modern Philosophy (modernism) promotes skepticism and doubt and no longer asks essential life questions.</a:t>
            </a:r>
          </a:p>
          <a:p>
            <a:pPr marL="327659" indent="-327659" defTabSz="278511">
              <a:spcBef>
                <a:spcPts val="2100"/>
              </a:spcBef>
              <a:buBlip>
                <a:blip r:embed="rId2"/>
              </a:buBlip>
              <a:defRPr sz="2365"/>
            </a:pPr>
            <a:r>
              <a:t>We need to recover the essential questions</a:t>
            </a:r>
          </a:p>
          <a:p>
            <a:pPr marL="327659" indent="-327659" defTabSz="278511">
              <a:spcBef>
                <a:spcPts val="2100"/>
              </a:spcBef>
              <a:buBlip>
                <a:blip r:embed="rId2"/>
              </a:buBlip>
              <a:defRPr sz="2365"/>
            </a:pPr>
            <a:r>
              <a:t>Verify an promote human capacity to know objective truth</a:t>
            </a:r>
          </a:p>
          <a:p>
            <a:pPr marL="327659" indent="-327659" defTabSz="278511">
              <a:spcBef>
                <a:spcPts val="2100"/>
              </a:spcBef>
              <a:buBlip>
                <a:blip r:embed="rId2"/>
              </a:buBlip>
              <a:defRPr sz="2365"/>
            </a:pPr>
            <a:r>
              <a:t>Return to Scholasticism and Thomistic Philosophy.</a:t>
            </a:r>
          </a:p>
          <a:p>
            <a:pPr marL="327659" indent="-327659" defTabSz="278511">
              <a:spcBef>
                <a:spcPts val="2100"/>
              </a:spcBef>
              <a:buBlip>
                <a:blip r:embed="rId2"/>
              </a:buBlip>
              <a:defRPr sz="2365"/>
            </a:pPr>
            <a:r>
              <a:t>Tasks</a:t>
            </a:r>
          </a:p>
          <a:p>
            <a:pPr lvl="1" marL="655320" indent="-327660" defTabSz="278511">
              <a:spcBef>
                <a:spcPts val="2100"/>
              </a:spcBef>
              <a:buBlip>
                <a:blip r:embed="rId2"/>
              </a:buBlip>
              <a:defRPr sz="2365"/>
            </a:pPr>
            <a:r>
              <a:t>Evangelization </a:t>
            </a:r>
          </a:p>
          <a:p>
            <a:pPr lvl="1" marL="655320" indent="-327660" defTabSz="278511">
              <a:spcBef>
                <a:spcPts val="2100"/>
              </a:spcBef>
              <a:buBlip>
                <a:blip r:embed="rId2"/>
              </a:buBlip>
              <a:defRPr sz="2365"/>
            </a:pPr>
            <a:r>
              <a:t>Truth should be sought from Revelation</a:t>
            </a:r>
          </a:p>
          <a:p>
            <a:pPr lvl="1" marL="655320" indent="-327660" defTabSz="278511">
              <a:spcBef>
                <a:spcPts val="2100"/>
              </a:spcBef>
              <a:buBlip>
                <a:blip r:embed="rId2"/>
              </a:buBlip>
              <a:defRPr sz="2365"/>
            </a:pPr>
            <a:r>
              <a:t>Word of God is addressed to everyone; every time and every place!!</a:t>
            </a:r>
          </a:p>
        </p:txBody>
      </p:sp>
      <p:sp>
        <p:nvSpPr>
          <p:cNvPr id="285" name="Notes for this chapter are paraphrased from Professor Stacy Transancos’ Summary Notes. (2)"/>
          <p:cNvSpPr txBox="1"/>
          <p:nvPr/>
        </p:nvSpPr>
        <p:spPr>
          <a:xfrm>
            <a:off x="4389681" y="12962159"/>
            <a:ext cx="15604638" cy="5549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chemeClr val="accent3">
                    <a:hueOff val="-74787"/>
                    <a:lumOff val="12067"/>
                  </a:schemeClr>
                </a:solidFill>
              </a:defRPr>
            </a:lvl1pPr>
          </a:lstStyle>
          <a:p>
            <a:pPr/>
            <a:r>
              <a:t>Notes for this chapter are paraphrased from Professor Stacy Transancos’ Summary Notes. (2)</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Works Cited"/>
          <p:cNvSpPr txBox="1"/>
          <p:nvPr>
            <p:ph type="title"/>
          </p:nvPr>
        </p:nvSpPr>
        <p:spPr>
          <a:prstGeom prst="rect">
            <a:avLst/>
          </a:prstGeom>
        </p:spPr>
        <p:txBody>
          <a:bodyPr/>
          <a:lstStyle>
            <a:lvl1pPr>
              <a:defRPr>
                <a:solidFill>
                  <a:srgbClr val="FF67CE"/>
                </a:solidFill>
              </a:defRPr>
            </a:lvl1pPr>
          </a:lstStyle>
          <a:p>
            <a:pPr/>
            <a:r>
              <a:t>Works Cited</a:t>
            </a:r>
          </a:p>
        </p:txBody>
      </p:sp>
      <p:sp>
        <p:nvSpPr>
          <p:cNvPr id="288" name="“Fides et Ratio” Encyclical Letter of John Paul II…"/>
          <p:cNvSpPr txBox="1"/>
          <p:nvPr>
            <p:ph type="body" idx="1"/>
          </p:nvPr>
        </p:nvSpPr>
        <p:spPr>
          <a:prstGeom prst="rect">
            <a:avLst/>
          </a:prstGeom>
        </p:spPr>
        <p:txBody>
          <a:bodyPr/>
          <a:lstStyle/>
          <a:p>
            <a:pPr marL="457200" indent="-457200" defTabSz="388620">
              <a:spcBef>
                <a:spcPts val="3000"/>
              </a:spcBef>
              <a:buBlip>
                <a:blip r:embed="rId2"/>
              </a:buBlip>
              <a:defRPr sz="3000">
                <a:solidFill>
                  <a:srgbClr val="F5E053"/>
                </a:solidFill>
              </a:defRPr>
            </a:pPr>
            <a:r>
              <a:t>“Fides et Ratio” Encyclical Letter of John Paul II</a:t>
            </a:r>
          </a:p>
          <a:p>
            <a:pPr lvl="1" marL="914400" indent="-457200" defTabSz="388620">
              <a:spcBef>
                <a:spcPts val="3000"/>
              </a:spcBef>
              <a:buBlip>
                <a:blip r:embed="rId2"/>
              </a:buBlip>
              <a:defRPr sz="3000"/>
            </a:pPr>
            <a:r>
              <a:rPr u="sng">
                <a:hlinkClick r:id="rId3" invalidUrl="" action="" tgtFrame="" tooltip="" history="1" highlightClick="0" endSnd="0"/>
              </a:rPr>
              <a:t>https://www.vatican.va/content/john-paul-ii/en/encyclicals/documents/hf_jp-ii_enc_14091998_fides-et-ratio.html</a:t>
            </a:r>
          </a:p>
          <a:p>
            <a:pPr lvl="1" marL="914400" indent="-457200" defTabSz="388620">
              <a:spcBef>
                <a:spcPts val="3000"/>
              </a:spcBef>
              <a:buBlip>
                <a:blip r:embed="rId2"/>
              </a:buBlip>
              <a:defRPr sz="3000"/>
            </a:pPr>
            <a:r>
              <a:t>Print versions for students acquired from Pauline Media</a:t>
            </a:r>
          </a:p>
          <a:p>
            <a:pPr marL="457200" indent="-457200" defTabSz="388620">
              <a:spcBef>
                <a:spcPts val="3000"/>
              </a:spcBef>
              <a:buBlip>
                <a:blip r:embed="rId2"/>
              </a:buBlip>
              <a:defRPr sz="3000"/>
            </a:pPr>
            <a:r>
              <a:t>Some slide content is either paraphrased or directly quoted from following sources. They are indicated on slides as follows.</a:t>
            </a:r>
          </a:p>
          <a:p>
            <a:pPr lvl="1" marL="914400" indent="-457200" defTabSz="388620">
              <a:spcBef>
                <a:spcPts val="3000"/>
              </a:spcBef>
              <a:buBlip>
                <a:blip r:embed="rId2"/>
              </a:buBlip>
              <a:defRPr sz="3000"/>
            </a:pPr>
            <a:r>
              <a:t>(1) Alfred J. Freddoso Study notes: </a:t>
            </a:r>
            <a:r>
              <a:rPr u="sng">
                <a:hlinkClick r:id="rId4" invalidUrl="" action="" tgtFrame="" tooltip="" history="1" highlightClick="0" endSnd="0"/>
              </a:rPr>
              <a:t>https://www3.nd.edu/~afreddos/papers/fides-et-ratio-notes.htm</a:t>
            </a:r>
          </a:p>
          <a:p>
            <a:pPr lvl="1" marL="914400" indent="-457200" defTabSz="388620">
              <a:spcBef>
                <a:spcPts val="3000"/>
              </a:spcBef>
              <a:buBlip>
                <a:blip r:embed="rId2"/>
              </a:buBlip>
              <a:defRPr sz="3000"/>
            </a:pPr>
            <a:r>
              <a:t>(2) Stacy Trasancos </a:t>
            </a:r>
            <a:r>
              <a:rPr>
                <a:solidFill>
                  <a:srgbClr val="D4E675"/>
                </a:solidFill>
              </a:rPr>
              <a:t>“Summary of Fides et Ratio”</a:t>
            </a:r>
            <a:r>
              <a:t> </a:t>
            </a:r>
            <a:r>
              <a:rPr u="sng">
                <a:hlinkClick r:id="rId5" invalidUrl="" action="" tgtFrame="" tooltip="" history="1" highlightClick="0" endSnd="0"/>
              </a:rPr>
              <a:t>https://blogs.shu.edu/theologyofscience/files/2021/10/Summary-of-Fides-et-Ratio-Catholic-Theology-of-Science.pdf</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Isn’t it all true?"/>
          <p:cNvSpPr txBox="1"/>
          <p:nvPr>
            <p:ph type="title"/>
          </p:nvPr>
        </p:nvSpPr>
        <p:spPr>
          <a:prstGeom prst="rect">
            <a:avLst/>
          </a:prstGeom>
        </p:spPr>
        <p:txBody>
          <a:bodyPr/>
          <a:lstStyle/>
          <a:p>
            <a:pPr/>
            <a:r>
              <a:t>Isn’t it all true?</a:t>
            </a:r>
          </a:p>
        </p:txBody>
      </p:sp>
      <p:sp>
        <p:nvSpPr>
          <p:cNvPr id="134" name="“A legitimate plurality of positions has yielded to an undifferentiated pluralism, based upon the assumption that all positions are equally valid, which is one of today's most widespread symptoms of the lack of confidence in truth.”  (Bottom pg 14)…"/>
          <p:cNvSpPr txBox="1"/>
          <p:nvPr>
            <p:ph type="body" idx="1"/>
          </p:nvPr>
        </p:nvSpPr>
        <p:spPr>
          <a:xfrm>
            <a:off x="1778000" y="3924300"/>
            <a:ext cx="20828000" cy="8039100"/>
          </a:xfrm>
          <a:prstGeom prst="rect">
            <a:avLst/>
          </a:prstGeom>
        </p:spPr>
        <p:txBody>
          <a:bodyPr/>
          <a:lstStyle/>
          <a:p>
            <a:pPr marL="693419" indent="-693419" defTabSz="589406">
              <a:spcBef>
                <a:spcPts val="4600"/>
              </a:spcBef>
              <a:buBlip>
                <a:blip r:embed="rId2"/>
              </a:buBlip>
              <a:defRPr sz="5642"/>
            </a:pPr>
            <a:r>
              <a:t>“A legitimate plurality of positions has yielded to an undifferentiated pluralism, based upon the assumption that all positions are equally valid, which is one of today's most widespread symptoms of the lack of confidence in truth.”  (Bottom pg 14)</a:t>
            </a:r>
          </a:p>
          <a:p>
            <a:pPr marL="693419" indent="-693419" defTabSz="589406">
              <a:spcBef>
                <a:spcPts val="4600"/>
              </a:spcBef>
              <a:buBlip>
                <a:blip r:embed="rId2"/>
              </a:buBlip>
              <a:defRPr sz="5642"/>
            </a:pPr>
            <a:r>
              <a:t>It is here that everything is reduced to mere opinion. “Well, that’s just your opinion!”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Note to Youth"/>
          <p:cNvSpPr txBox="1"/>
          <p:nvPr>
            <p:ph type="title"/>
          </p:nvPr>
        </p:nvSpPr>
        <p:spPr>
          <a:prstGeom prst="rect">
            <a:avLst/>
          </a:prstGeom>
        </p:spPr>
        <p:txBody>
          <a:bodyPr/>
          <a:lstStyle/>
          <a:p>
            <a:pPr/>
            <a:r>
              <a:t>Note to Youth</a:t>
            </a:r>
          </a:p>
        </p:txBody>
      </p:sp>
      <p:sp>
        <p:nvSpPr>
          <p:cNvPr id="137" name="Read in full together the last paragraph of intro on page 16.…"/>
          <p:cNvSpPr txBox="1"/>
          <p:nvPr>
            <p:ph type="body" idx="1"/>
          </p:nvPr>
        </p:nvSpPr>
        <p:spPr>
          <a:prstGeom prst="rect">
            <a:avLst/>
          </a:prstGeom>
        </p:spPr>
        <p:txBody>
          <a:bodyPr/>
          <a:lstStyle/>
          <a:p>
            <a:pPr>
              <a:buBlip>
                <a:blip r:embed="rId2"/>
              </a:buBlip>
            </a:pPr>
            <a:r>
              <a:t>Read in full together the last paragraph of intro on page 16.</a:t>
            </a:r>
          </a:p>
          <a:p>
            <a:pPr>
              <a:buBlip>
                <a:blip r:embed="rId2"/>
              </a:buBlip>
            </a:pPr>
            <a:r>
              <a:t>Youth are left feeling as if they have “no valid point of reference.”</a:t>
            </a:r>
          </a:p>
          <a:p>
            <a:pPr>
              <a:buBlip>
                <a:blip r:embed="rId2"/>
              </a:buBlip>
            </a:pPr>
            <a:r>
              <a:t>The ephemeral (short lived) things are exaggerated.</a:t>
            </a:r>
          </a:p>
          <a:p>
            <a:pPr>
              <a:buBlip>
                <a:blip r:embed="rId2"/>
              </a:buBlip>
            </a:pPr>
            <a:r>
              <a:t>We do not want to be wondering into an abyss but we want to walk in the light of truth.</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Chapter One…"/>
          <p:cNvSpPr txBox="1"/>
          <p:nvPr>
            <p:ph type="ctrTitle"/>
          </p:nvPr>
        </p:nvSpPr>
        <p:spPr>
          <a:prstGeom prst="rect">
            <a:avLst/>
          </a:prstGeom>
        </p:spPr>
        <p:txBody>
          <a:bodyPr/>
          <a:lstStyle/>
          <a:p>
            <a:pPr defTabSz="531113">
              <a:defRPr sz="8200" u="sng">
                <a:solidFill>
                  <a:srgbClr val="E3FFA7"/>
                </a:solidFill>
              </a:defRPr>
            </a:pPr>
            <a:r>
              <a:t>Chapter One</a:t>
            </a:r>
          </a:p>
          <a:p>
            <a:pPr defTabSz="531113">
              <a:defRPr sz="8200"/>
            </a:pPr>
            <a:r>
              <a:t>“The Revelation of God’s Wisdom”</a:t>
            </a:r>
          </a:p>
        </p:txBody>
      </p:sp>
      <p:sp>
        <p:nvSpPr>
          <p:cNvPr id="140" name="Fides et Ratio…"/>
          <p:cNvSpPr txBox="1"/>
          <p:nvPr>
            <p:ph type="subTitle" sz="quarter" idx="1"/>
          </p:nvPr>
        </p:nvSpPr>
        <p:spPr>
          <a:prstGeom prst="rect">
            <a:avLst/>
          </a:prstGeom>
        </p:spPr>
        <p:txBody>
          <a:bodyPr/>
          <a:lstStyle/>
          <a:p>
            <a:pPr>
              <a:defRPr>
                <a:latin typeface="Luminari"/>
                <a:ea typeface="Luminari"/>
                <a:cs typeface="Luminari"/>
                <a:sym typeface="Luminari"/>
              </a:defRPr>
            </a:pPr>
            <a:r>
              <a:t>Fides et Ratio</a:t>
            </a:r>
          </a:p>
          <a:p>
            <a:pPr>
              <a:defRPr>
                <a:latin typeface="Luminari"/>
                <a:ea typeface="Luminari"/>
                <a:cs typeface="Luminari"/>
                <a:sym typeface="Luminari"/>
              </a:defRPr>
            </a:pPr>
            <a:r>
              <a:t>Pope St. John Paul II</a:t>
            </a:r>
          </a:p>
        </p:txBody>
      </p:sp>
      <p:sp>
        <p:nvSpPr>
          <p:cNvPr id="141" name="Most notes are my own, some reflections are from the commentary by Freddoso, Univ. of Notre Dame, as ** indicated"/>
          <p:cNvSpPr txBox="1"/>
          <p:nvPr/>
        </p:nvSpPr>
        <p:spPr>
          <a:xfrm>
            <a:off x="5200678" y="13031420"/>
            <a:ext cx="13982645" cy="4164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solidFill>
                  <a:schemeClr val="accent5">
                    <a:hueOff val="106354"/>
                    <a:satOff val="-4882"/>
                    <a:lumOff val="15353"/>
                  </a:schemeClr>
                </a:solidFill>
              </a:defRPr>
            </a:lvl1pPr>
          </a:lstStyle>
          <a:p>
            <a:pPr/>
            <a:r>
              <a:t>Most notes are my own, some reflections are from the commentary by Freddoso, Univ. of Notre Dame, as ** indicated</a:t>
            </a:r>
          </a:p>
        </p:txBody>
      </p:sp>
      <p:sp>
        <p:nvSpPr>
          <p:cNvPr id="142" name="Lecture notes by…"/>
          <p:cNvSpPr txBox="1"/>
          <p:nvPr/>
        </p:nvSpPr>
        <p:spPr>
          <a:xfrm>
            <a:off x="9347925" y="11780136"/>
            <a:ext cx="6112504" cy="118891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pPr>
            <a:r>
              <a:t>Lecture notes by</a:t>
            </a:r>
          </a:p>
          <a:p>
            <a:pPr>
              <a:defRPr sz="2900"/>
            </a:pPr>
            <a:r>
              <a:t>Rev. Joseph R. Sund MA MDiv</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Utterly Gratuitous"/>
          <p:cNvSpPr txBox="1"/>
          <p:nvPr>
            <p:ph type="title"/>
          </p:nvPr>
        </p:nvSpPr>
        <p:spPr>
          <a:prstGeom prst="rect">
            <a:avLst/>
          </a:prstGeom>
        </p:spPr>
        <p:txBody>
          <a:bodyPr/>
          <a:lstStyle/>
          <a:p>
            <a:pPr/>
            <a:r>
              <a:t>Utterly Gratuitous</a:t>
            </a:r>
          </a:p>
        </p:txBody>
      </p:sp>
      <p:sp>
        <p:nvSpPr>
          <p:cNvPr id="145" name="“This initiative is utterly gratuitous, moving from God to men and women in order to bring them to salvation. As the source of love, God desires to make himself known.”  (Bottom of p17)"/>
          <p:cNvSpPr txBox="1"/>
          <p:nvPr>
            <p:ph type="body" idx="1"/>
          </p:nvPr>
        </p:nvSpPr>
        <p:spPr>
          <a:prstGeom prst="rect">
            <a:avLst/>
          </a:prstGeom>
        </p:spPr>
        <p:txBody>
          <a:bodyPr/>
          <a:lstStyle>
            <a:lvl1pPr>
              <a:buBlip>
                <a:blip r:embed="rId2"/>
              </a:buBlip>
            </a:lvl1pPr>
          </a:lstStyle>
          <a:p>
            <a:pPr/>
            <a:r>
              <a:t>“This initiative is utterly gratuitous, moving from God to men and women in order to bring them to salvation. As the source of love, God desires to make himself known.”  (Bottom of p17)</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Reason needs Faith"/>
          <p:cNvSpPr txBox="1"/>
          <p:nvPr>
            <p:ph type="title"/>
          </p:nvPr>
        </p:nvSpPr>
        <p:spPr>
          <a:prstGeom prst="rect">
            <a:avLst/>
          </a:prstGeom>
        </p:spPr>
        <p:txBody>
          <a:bodyPr/>
          <a:lstStyle/>
          <a:p>
            <a:pPr/>
            <a:r>
              <a:t>Reason needs Faith</a:t>
            </a:r>
          </a:p>
        </p:txBody>
      </p:sp>
      <p:sp>
        <p:nvSpPr>
          <p:cNvPr id="148" name="The Revelation of a loving God and of Jesus Christ can not be known by reason alone, it “surpasses the knowledge proper to human reason.”…"/>
          <p:cNvSpPr txBox="1"/>
          <p:nvPr>
            <p:ph type="body" idx="1"/>
          </p:nvPr>
        </p:nvSpPr>
        <p:spPr>
          <a:prstGeom prst="rect">
            <a:avLst/>
          </a:prstGeom>
        </p:spPr>
        <p:txBody>
          <a:bodyPr/>
          <a:lstStyle/>
          <a:p>
            <a:pPr>
              <a:buBlip>
                <a:blip r:embed="rId2"/>
              </a:buBlip>
            </a:pPr>
            <a:r>
              <a:t>The Revelation of a loving God and of Jesus Christ can not be known by reason alone, it “surpasses the knowledge proper to human reason.”</a:t>
            </a:r>
          </a:p>
          <a:p>
            <a:pPr>
              <a:buBlip>
                <a:blip r:embed="rId2"/>
              </a:buBlip>
            </a:pPr>
            <a:r>
              <a:t>First Vatican Council was responding to *(modernist) denying that there was a possibility for any knowledge outside of human reason.</a:t>
            </a:r>
          </a:p>
        </p:txBody>
      </p:sp>
      <p:sp>
        <p:nvSpPr>
          <p:cNvPr id="149" name="* the Council used the language of “liberalism”, which now has a plurality of definitions, to which modernism more aptly fits our discussion"/>
          <p:cNvSpPr txBox="1"/>
          <p:nvPr/>
        </p:nvSpPr>
        <p:spPr>
          <a:xfrm>
            <a:off x="147626" y="12940439"/>
            <a:ext cx="19910499" cy="4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a:r>
              <a:t>* the Council used the language of “liberalism”, which now has a plurality of definitions, to which modernism more aptly fits our discussion</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jpeg"/></Relationships>

</file>

<file path=ppt/theme/_rels/theme2.xml.rels><?xml version="1.0" encoding="UTF-8"?>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xmlns:r="http://schemas.openxmlformats.org/officeDocument/2006/relationships"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